
<file path=[Content_Types].xml><?xml version="1.0" encoding="utf-8"?>
<Types xmlns="http://schemas.openxmlformats.org/package/2006/content-types">
  <Default Extension="1"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0.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11.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12.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4.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5.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6.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4" r:id="rId2"/>
    <p:sldMasterId id="2147483756" r:id="rId3"/>
    <p:sldMasterId id="2147483786" r:id="rId4"/>
    <p:sldMasterId id="2147483810" r:id="rId5"/>
    <p:sldMasterId id="2147483845" r:id="rId6"/>
    <p:sldMasterId id="2147483898" r:id="rId7"/>
    <p:sldMasterId id="2147483916" r:id="rId8"/>
    <p:sldMasterId id="2147483928" r:id="rId9"/>
    <p:sldMasterId id="2147483964" r:id="rId10"/>
    <p:sldMasterId id="2147483999" r:id="rId11"/>
    <p:sldMasterId id="2147484046" r:id="rId12"/>
    <p:sldMasterId id="2147484141" r:id="rId13"/>
    <p:sldMasterId id="2147484159" r:id="rId14"/>
    <p:sldMasterId id="2147484177" r:id="rId15"/>
    <p:sldMasterId id="2147484189" r:id="rId16"/>
    <p:sldMasterId id="2147484207" r:id="rId17"/>
  </p:sldMasterIdLst>
  <p:notesMasterIdLst>
    <p:notesMasterId r:id="rId36"/>
  </p:notesMasterIdLst>
  <p:sldIdLst>
    <p:sldId id="256" r:id="rId18"/>
    <p:sldId id="268" r:id="rId19"/>
    <p:sldId id="257" r:id="rId20"/>
    <p:sldId id="270" r:id="rId21"/>
    <p:sldId id="271" r:id="rId22"/>
    <p:sldId id="258" r:id="rId23"/>
    <p:sldId id="278" r:id="rId24"/>
    <p:sldId id="259" r:id="rId25"/>
    <p:sldId id="260" r:id="rId26"/>
    <p:sldId id="261" r:id="rId27"/>
    <p:sldId id="277" r:id="rId28"/>
    <p:sldId id="262" r:id="rId29"/>
    <p:sldId id="276" r:id="rId30"/>
    <p:sldId id="263" r:id="rId31"/>
    <p:sldId id="275" r:id="rId32"/>
    <p:sldId id="273" r:id="rId33"/>
    <p:sldId id="269" r:id="rId34"/>
    <p:sldId id="27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autoAdjust="0"/>
    <p:restoredTop sz="94660"/>
  </p:normalViewPr>
  <p:slideViewPr>
    <p:cSldViewPr snapToGrid="0">
      <p:cViewPr varScale="1">
        <p:scale>
          <a:sx n="62" d="100"/>
          <a:sy n="62" d="100"/>
        </p:scale>
        <p:origin x="9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theme" Target="theme/theme1.xml"/><Relationship Id="rId21" Type="http://schemas.openxmlformats.org/officeDocument/2006/relationships/slide" Target="slides/slide4.xml"/><Relationship Id="rId34" Type="http://schemas.openxmlformats.org/officeDocument/2006/relationships/slide" Target="slides/slide17.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DC5FF-B71B-4F58-9FC2-54E6FE8CCF53}" type="datetimeFigureOut">
              <a:rPr lang="en-IN" smtClean="0"/>
              <a:t>30-07-2024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BF906-DA2A-40A2-ACD4-2CD361E5DFCD}" type="slidenum">
              <a:rPr lang="en-IN" smtClean="0"/>
              <a:t>‹#›</a:t>
            </a:fld>
            <a:endParaRPr lang="en-IN"/>
          </a:p>
        </p:txBody>
      </p:sp>
    </p:spTree>
    <p:extLst>
      <p:ext uri="{BB962C8B-B14F-4D97-AF65-F5344CB8AC3E}">
        <p14:creationId xmlns:p14="http://schemas.microsoft.com/office/powerpoint/2010/main" val="2365968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0DBF906-DA2A-40A2-ACD4-2CD361E5DFCD}" type="slidenum">
              <a:rPr lang="en-IN" smtClean="0"/>
              <a:t>11</a:t>
            </a:fld>
            <a:endParaRPr lang="en-IN"/>
          </a:p>
        </p:txBody>
      </p:sp>
    </p:spTree>
    <p:extLst>
      <p:ext uri="{BB962C8B-B14F-4D97-AF65-F5344CB8AC3E}">
        <p14:creationId xmlns:p14="http://schemas.microsoft.com/office/powerpoint/2010/main" val="1095825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I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C40D0191-8153-4AA6-BD51-73025EC186E9}" type="slidenum">
              <a:rPr lang="en-IN" smtClean="0"/>
              <a:t>‹#›</a:t>
            </a:fld>
            <a:endParaRPr lang="en-I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7857730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837973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8725050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40D0191-8153-4AA6-BD51-73025EC186E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44927387"/>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24605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29786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900371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713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105954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05469430"/>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3946641"/>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805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2933699" y="6296615"/>
            <a:ext cx="5959577" cy="365125"/>
          </a:xfrm>
        </p:spPr>
        <p:txBody>
          <a:bodyPr/>
          <a:lstStyle/>
          <a:p>
            <a:endParaRPr lang="en-I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C40D0191-8153-4AA6-BD51-73025EC186E9}" type="slidenum">
              <a:rPr lang="en-IN" smtClean="0"/>
              <a:t>‹#›</a:t>
            </a:fld>
            <a:endParaRPr lang="en-I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292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38599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4356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48449038"/>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864787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82501903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58343301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9606407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620010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71771072"/>
      </p:ext>
    </p:extLst>
  </p:cSld>
  <p:clrMapOvr>
    <a:masterClrMapping/>
  </p:clrMapOvr>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15733661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40D0191-8153-4AA6-BD51-73025EC186E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05090092"/>
      </p:ext>
    </p:extLst>
  </p:cSld>
  <p:clrMapOvr>
    <a:masterClrMapping/>
  </p:clrMapOvr>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27213973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64473747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58185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40D0191-8153-4AA6-BD51-73025EC186E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5944122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171207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4972293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6726156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3196509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500695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76158487"/>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29294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3606692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971405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81977582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5700461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0101376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006724626"/>
      </p:ext>
    </p:extLst>
  </p:cSld>
  <p:clrMapOvr>
    <a:masterClrMapping/>
  </p:clrMapOvr>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3376174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4393762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88215445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83340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74463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099465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2333969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87797314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9430136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54545843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1261221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38835021"/>
      </p:ext>
    </p:extLst>
  </p:cSld>
  <p:clrMapOvr>
    <a:masterClrMapping/>
  </p:clrMapOvr>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09197948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152170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92158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240648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1318370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6615544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74850315"/>
      </p:ext>
    </p:extLst>
  </p:cSld>
  <p:clrMapOvr>
    <a:masterClrMapping/>
  </p:clrMapOvr>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88748900"/>
      </p:ext>
    </p:extLst>
  </p:cSld>
  <p:clrMapOvr>
    <a:masterClrMapping/>
  </p:clrMapOvr>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9837978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6049569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40D0191-8153-4AA6-BD51-73025EC186E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619925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63891545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0D0191-8153-4AA6-BD51-73025EC186E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760636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6529855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62461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7263772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8489921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C40D0191-8153-4AA6-BD51-73025EC186E9}"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492979"/>
      </p:ext>
    </p:extLst>
  </p:cSld>
  <p:clrMapOvr>
    <a:masterClrMapping/>
  </p:clrMapOvr>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0540844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92684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7463275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955311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544897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78061184"/>
      </p:ext>
    </p:extLst>
  </p:cSld>
  <p:clrMapOvr>
    <a:masterClrMapping/>
  </p:clrMapOvr>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7626141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964877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429580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8563791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64223676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028871997"/>
      </p:ext>
    </p:extLst>
  </p:cSld>
  <p:clrMapOvr>
    <a:masterClrMapping/>
  </p:clrMapOvr>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1141320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4510894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784867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6420594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7177787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42621402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19912520"/>
      </p:ext>
    </p:extLst>
  </p:cSld>
  <p:clrMapOvr>
    <a:masterClrMapping/>
  </p:clrMapOvr>
  <p:extLst>
    <p:ext uri="{DCECCB84-F9BA-43D5-87BE-67443E8EF086}">
      <p15:sldGuideLst xmlns:p15="http://schemas.microsoft.com/office/powerpoint/2012/main"/>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24838990"/>
      </p:ext>
    </p:extLst>
  </p:cSld>
  <p:clrMapOvr>
    <a:masterClrMapping/>
  </p:clrMapOvr>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IN"/>
          </a:p>
        </p:txBody>
      </p:sp>
      <p:sp>
        <p:nvSpPr>
          <p:cNvPr id="7" name="Slide Number Placeholder 6"/>
          <p:cNvSpPr>
            <a:spLocks noGrp="1"/>
          </p:cNvSpPr>
          <p:nvPr>
            <p:ph type="sldNum" sz="quarter" idx="12"/>
          </p:nvPr>
        </p:nvSpPr>
        <p:spPr>
          <a:xfrm>
            <a:off x="10742612" y="5883275"/>
            <a:ext cx="322567"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2146396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4808732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2837552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66335889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4678286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42957351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29300160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2243988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457376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5021088"/>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8655610"/>
      </p:ext>
    </p:extLst>
  </p:cSld>
  <p:clrMapOvr>
    <a:masterClrMapping/>
  </p:clrMapOvr>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9792274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900239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67925019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29130770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2896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016646773"/>
      </p:ext>
    </p:extLst>
  </p:cSld>
  <p:clrMapOvr>
    <a:masterClrMapping/>
  </p:clrMapOvr>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37820429"/>
      </p:ext>
    </p:extLst>
  </p:cSld>
  <p:clrMapOvr>
    <a:masterClrMapping/>
  </p:clrMapOvr>
  <p:extLst>
    <p:ext uri="{DCECCB84-F9BA-43D5-87BE-67443E8EF086}">
      <p15:sldGuideLst xmlns:p15="http://schemas.microsoft.com/office/powerpoint/2012/main"/>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9153212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9715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901435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8350560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6025472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6762192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0463965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5536493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1777153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9345413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45797090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40D0191-8153-4AA6-BD51-73025EC186E9}"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621405"/>
      </p:ext>
    </p:extLst>
  </p:cSld>
  <p:clrMapOvr>
    <a:masterClrMapping/>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6111040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1038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544023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373301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51037851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5056735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40006407"/>
      </p:ext>
    </p:extLst>
  </p:cSld>
  <p:clrMapOvr>
    <a:masterClrMapping/>
  </p:clrMapOvr>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598672087"/>
      </p:ext>
    </p:extLst>
  </p:cSld>
  <p:clrMapOvr>
    <a:masterClrMapping/>
  </p:clrMapOvr>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2203044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278582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75071319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222745746"/>
      </p:ext>
    </p:extLst>
  </p:cSld>
  <p:clrMapOvr>
    <a:masterClrMapping/>
  </p:clrMapOvr>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638579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967386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6632519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6370712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565322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3783957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40188215"/>
      </p:ext>
    </p:extLst>
  </p:cSld>
  <p:clrMapOvr>
    <a:masterClrMapping/>
  </p:clrMapOvr>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300922582"/>
      </p:ext>
    </p:extLst>
  </p:cSld>
  <p:clrMapOvr>
    <a:masterClrMapping/>
  </p:clrMapOvr>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4329244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45986114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6290033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028744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23929660"/>
      </p:ext>
    </p:extLst>
  </p:cSld>
  <p:clrMapOvr>
    <a:masterClrMapping/>
  </p:clrMapOvr>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9210525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94638403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2630747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39597662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58332288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C40D0191-8153-4AA6-BD51-73025EC186E9}"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849760800"/>
      </p:ext>
    </p:extLst>
  </p:cSld>
  <p:clrMapOvr>
    <a:masterClrMapping/>
  </p:clrMapOvr>
  <p:extLst>
    <p:ext uri="{DCECCB84-F9BA-43D5-87BE-67443E8EF086}">
      <p15:sldGuideLst xmlns:p15="http://schemas.microsoft.com/office/powerpoint/2012/main"/>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59902451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2327598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1382423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686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35943979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0443956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42090390"/>
      </p:ext>
    </p:extLst>
  </p:cSld>
  <p:clrMapOvr>
    <a:masterClrMapping/>
  </p:clrMapOvr>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05231983"/>
      </p:ext>
    </p:extLst>
  </p:cSld>
  <p:clrMapOvr>
    <a:masterClrMapping/>
  </p:clrMapOvr>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9101427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7572493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654297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47987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3936206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363127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187251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52637425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I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C40D0191-8153-4AA6-BD51-73025EC186E9}" type="slidenum">
              <a:rPr lang="en-IN" smtClean="0"/>
              <a:t>‹#›</a:t>
            </a:fld>
            <a:endParaRPr lang="en-I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483874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5720882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897074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672163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587667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41997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44718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832314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108821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2624736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2598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853774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98593661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087216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2288819464"/>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89806466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7862755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943272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0984980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98894640"/>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32610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64795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216028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440255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542466613"/>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991421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27844654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372516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6163312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716273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40494226"/>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208474609"/>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23812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623175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7611529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8760421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08338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192531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94936222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797572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0435586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5566282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08362810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322662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6206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5282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9707694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067297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2729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64961963"/>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89947991"/>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3259691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0711247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200670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907605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C40D0191-8153-4AA6-BD51-73025EC186E9}" type="slidenum">
              <a:rPr lang="en-IN" smtClean="0"/>
              <a:t>‹#›</a:t>
            </a:fld>
            <a:endParaRPr lang="en-IN"/>
          </a:p>
        </p:txBody>
      </p:sp>
    </p:spTree>
    <p:extLst>
      <p:ext uri="{BB962C8B-B14F-4D97-AF65-F5344CB8AC3E}">
        <p14:creationId xmlns:p14="http://schemas.microsoft.com/office/powerpoint/2010/main" val="3332666559"/>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179008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123457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1135836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9542284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40000"/>
                    <a:lumOff val="60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a:xfrm rot="21420000">
            <a:off x="-9144" y="4882896"/>
            <a:ext cx="4050792" cy="1197864"/>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C40D0191-8153-4AA6-BD51-73025EC186E9}"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accent1">
              <a:lumMod val="40000"/>
              <a:lumOff val="60000"/>
              <a:alpha val="6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66836240"/>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6065918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070576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09839448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28F525-F331-48AD-9BC0-442791C10FA7}" type="datetimeFigureOut">
              <a:rPr lang="en-IN" smtClean="0"/>
              <a:t>30-07-2024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802709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43314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I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C40D0191-8153-4AA6-BD51-73025EC186E9}" type="slidenum">
              <a:rPr lang="en-IN" smtClean="0"/>
              <a:t>‹#›</a:t>
            </a:fld>
            <a:endParaRPr lang="en-IN"/>
          </a:p>
        </p:txBody>
      </p:sp>
    </p:spTree>
    <p:extLst>
      <p:ext uri="{BB962C8B-B14F-4D97-AF65-F5344CB8AC3E}">
        <p14:creationId xmlns:p14="http://schemas.microsoft.com/office/powerpoint/2010/main" val="18579669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28F525-F331-48AD-9BC0-442791C10FA7}" type="datetimeFigureOut">
              <a:rPr lang="en-IN" smtClean="0"/>
              <a:t>30-07-2024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489057091"/>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42661345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4123318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6175385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16940998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70227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28F525-F331-48AD-9BC0-442791C10FA7}" type="datetimeFigureOut">
              <a:rPr lang="en-IN" smtClean="0"/>
              <a:t>30-07-2024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51450903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29213051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828F525-F331-48AD-9BC0-442791C10FA7}" type="datetimeFigureOut">
              <a:rPr lang="en-IN" smtClean="0"/>
              <a:t>30-07-2024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8108876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28F525-F331-48AD-9BC0-442791C10FA7}" type="datetimeFigureOut">
              <a:rPr lang="en-IN" smtClean="0"/>
              <a:t>30-07-2024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40D0191-8153-4AA6-BD51-73025EC186E9}" type="slidenum">
              <a:rPr lang="en-IN" smtClean="0"/>
              <a:t>‹#›</a:t>
            </a:fld>
            <a:endParaRPr lang="en-IN"/>
          </a:p>
        </p:txBody>
      </p:sp>
    </p:spTree>
    <p:extLst>
      <p:ext uri="{BB962C8B-B14F-4D97-AF65-F5344CB8AC3E}">
        <p14:creationId xmlns:p14="http://schemas.microsoft.com/office/powerpoint/2010/main" val="3108835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theme" Target="../theme/theme10.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10" Type="http://schemas.openxmlformats.org/officeDocument/2006/relationships/slideLayout" Target="../slideLayouts/slideLayout138.xml"/><Relationship Id="rId19" Type="http://schemas.openxmlformats.org/officeDocument/2006/relationships/image" Target="../media/image15.png"/><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theme" Target="../theme/theme11.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12" Type="http://schemas.openxmlformats.org/officeDocument/2006/relationships/theme" Target="../theme/theme12.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5" Type="http://schemas.openxmlformats.org/officeDocument/2006/relationships/slideLayout" Target="../slideLayouts/slideLayout166.xml"/><Relationship Id="rId10" Type="http://schemas.openxmlformats.org/officeDocument/2006/relationships/slideLayout" Target="../slideLayouts/slideLayout171.xml"/><Relationship Id="rId4" Type="http://schemas.openxmlformats.org/officeDocument/2006/relationships/slideLayout" Target="../slideLayouts/slideLayout165.xml"/><Relationship Id="rId9" Type="http://schemas.openxmlformats.org/officeDocument/2006/relationships/slideLayout" Target="../slideLayouts/slideLayout17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theme" Target="../theme/theme13.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theme" Target="../theme/theme14.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image" Target="../media/image19.png"/><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theme" Target="../theme/theme15.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theme" Target="../theme/theme16.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image" Target="../media/image19.png"/><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image" Target="../media/image21.png"/><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theme" Target="../theme/theme17.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image" Target="../media/image2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image" Target="../media/image5.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4.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5.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8.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theme" Target="../theme/theme6.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image" Target="../media/image11.jpg"/><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image" Target="../media/image1.jpg"/><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12.png"/><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I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C40D0191-8153-4AA6-BD51-73025EC186E9}" type="slidenum">
              <a:rPr lang="en-IN" smtClean="0"/>
              <a:t>‹#›</a:t>
            </a:fld>
            <a:endParaRPr lang="en-I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770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2103949398"/>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 id="2147483977" r:id="rId13"/>
    <p:sldLayoutId id="2147483978" r:id="rId14"/>
    <p:sldLayoutId id="2147483979" r:id="rId15"/>
    <p:sldLayoutId id="2147483980" r:id="rId16"/>
    <p:sldLayoutId id="214748398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2182696341"/>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3086083828"/>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1480537463"/>
      </p:ext>
    </p:extLst>
  </p:cSld>
  <p:clrMap bg1="dk1" tx1="lt1" bg2="dk2" tx2="lt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2879737481"/>
      </p:ext>
    </p:extLst>
  </p:cSld>
  <p:clrMap bg1="dk1" tx1="lt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1851577243"/>
      </p:ext>
    </p:extLst>
  </p:cSld>
  <p:clrMap bg1="lt1" tx1="dk1" bg2="lt2" tx2="dk2" accent1="accent1" accent2="accent2" accent3="accent3" accent4="accent4" accent5="accent5" accent6="accent6" hlink="hlink" folHlink="folHlink"/>
  <p:sldLayoutIdLst>
    <p:sldLayoutId id="2147484178" r:id="rId1"/>
    <p:sldLayoutId id="2147484179" r:id="rId2"/>
    <p:sldLayoutId id="2147484180" r:id="rId3"/>
    <p:sldLayoutId id="2147484181" r:id="rId4"/>
    <p:sldLayoutId id="2147484182" r:id="rId5"/>
    <p:sldLayoutId id="2147484183" r:id="rId6"/>
    <p:sldLayoutId id="2147484184" r:id="rId7"/>
    <p:sldLayoutId id="2147484185" r:id="rId8"/>
    <p:sldLayoutId id="2147484186" r:id="rId9"/>
    <p:sldLayoutId id="2147484187" r:id="rId10"/>
    <p:sldLayoutId id="2147484188"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3717222476"/>
      </p:ext>
    </p:extLst>
  </p:cSld>
  <p:clrMap bg1="dk1" tx1="lt1" bg2="dk2" tx2="lt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 id="2147484206"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C40D0191-8153-4AA6-BD51-73025EC186E9}"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03760948"/>
      </p:ext>
    </p:extLst>
  </p:cSld>
  <p:clrMap bg1="dk1" tx1="lt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40D0191-8153-4AA6-BD51-73025EC186E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77265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829304397"/>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270491919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3206529091"/>
      </p:ext>
    </p:extLst>
  </p:cSld>
  <p:clrMap bg1="dk1" tx1="lt1" bg2="dk2" tx2="lt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1972002578"/>
      </p:ext>
    </p:extLst>
  </p:cSld>
  <p:clrMap bg1="dk1" tx1="lt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40000"/>
                    <a:lumOff val="60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40000"/>
                    <a:lumOff val="6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40000"/>
                    <a:lumOff val="60000"/>
                  </a:schemeClr>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782807552"/>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40D0191-8153-4AA6-BD51-73025EC186E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1569508"/>
      </p:ext>
    </p:extLst>
  </p:cSld>
  <p:clrMap bg1="lt1" tx1="dk1" bg2="lt2" tx2="dk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28F525-F331-48AD-9BC0-442791C10FA7}" type="datetimeFigureOut">
              <a:rPr lang="en-IN" smtClean="0"/>
              <a:t>30-07-2024</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C40D0191-8153-4AA6-BD51-73025EC186E9}" type="slidenum">
              <a:rPr lang="en-IN" smtClean="0"/>
              <a:t>‹#›</a:t>
            </a:fld>
            <a:endParaRPr lang="en-IN"/>
          </a:p>
        </p:txBody>
      </p:sp>
    </p:spTree>
    <p:extLst>
      <p:ext uri="{BB962C8B-B14F-4D97-AF65-F5344CB8AC3E}">
        <p14:creationId xmlns:p14="http://schemas.microsoft.com/office/powerpoint/2010/main" val="1632087057"/>
      </p:ext>
    </p:extLst>
  </p:cSld>
  <p:clrMap bg1="dk1" tx1="lt1" bg2="dk2" tx2="lt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4.tmp"/><Relationship Id="rId3" Type="http://schemas.openxmlformats.org/officeDocument/2006/relationships/image" Target="../media/image40.tmp"/><Relationship Id="rId7" Type="http://schemas.openxmlformats.org/officeDocument/2006/relationships/hyperlink" Target="https://www.clearlyandsimply.com/clearly_and_simply/2011/08/color-coded-bar-charts-with-microsoft-excel.html" TargetMode="External"/><Relationship Id="rId2" Type="http://schemas.openxmlformats.org/officeDocument/2006/relationships/slideLayout" Target="../slideLayouts/slideLayout107.xml"/><Relationship Id="rId1" Type="http://schemas.openxmlformats.org/officeDocument/2006/relationships/themeOverride" Target="../theme/themeOverride1.xml"/><Relationship Id="rId6" Type="http://schemas.openxmlformats.org/officeDocument/2006/relationships/image" Target="../media/image43.png"/><Relationship Id="rId5" Type="http://schemas.openxmlformats.org/officeDocument/2006/relationships/image" Target="../media/image42.tmp"/><Relationship Id="rId4" Type="http://schemas.openxmlformats.org/officeDocument/2006/relationships/image" Target="../media/image41.tmp"/><Relationship Id="rId9" Type="http://schemas.openxmlformats.org/officeDocument/2006/relationships/image" Target="../media/image45.tmp"/></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68.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image" Target="../media/image48.tmp"/><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4.xml"/></Relationships>
</file>

<file path=ppt/slides/_rels/slide14.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4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4.xml"/><Relationship Id="rId1" Type="http://schemas.openxmlformats.org/officeDocument/2006/relationships/themeOverride" Target="../theme/themeOverride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tmp"/><Relationship Id="rId1" Type="http://schemas.openxmlformats.org/officeDocument/2006/relationships/slideLayout" Target="../slideLayouts/slideLayout152.xml"/><Relationship Id="rId5" Type="http://schemas.openxmlformats.org/officeDocument/2006/relationships/image" Target="../media/image60.tmp"/><Relationship Id="rId4" Type="http://schemas.openxmlformats.org/officeDocument/2006/relationships/hyperlink" Target="https://www.sangakoo.com/en/unit/histogram"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rawpixel.com/image/517813/free-illustration-vector-coming-soon-opening-soon-announcement" TargetMode="External"/><Relationship Id="rId2" Type="http://schemas.openxmlformats.org/officeDocument/2006/relationships/image" Target="../media/image61.1"/><Relationship Id="rId1" Type="http://schemas.openxmlformats.org/officeDocument/2006/relationships/slideLayout" Target="../slideLayouts/slideLayout179.xml"/></Relationships>
</file>

<file path=ppt/slides/_rels/slide2.xml.rels><?xml version="1.0" encoding="UTF-8" standalone="yes"?>
<Relationships xmlns="http://schemas.openxmlformats.org/package/2006/relationships"><Relationship Id="rId3" Type="http://schemas.openxmlformats.org/officeDocument/2006/relationships/hyperlink" Target="https://www.freestock.com/free-icons/introduction-vintage-wooden-emblem-573876265" TargetMode="External"/><Relationship Id="rId2" Type="http://schemas.openxmlformats.org/officeDocument/2006/relationships/image" Target="../media/image24.jpg"/><Relationship Id="rId1" Type="http://schemas.openxmlformats.org/officeDocument/2006/relationships/slideLayout" Target="../slideLayouts/slideLayout191.xml"/></Relationships>
</file>

<file path=ppt/slides/_rels/slide3.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3.xml"/></Relationships>
</file>

<file path=ppt/slides/_rels/slide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tmp"/><Relationship Id="rId1" Type="http://schemas.openxmlformats.org/officeDocument/2006/relationships/slideLayout" Target="../slideLayouts/slideLayout90.xml"/><Relationship Id="rId5" Type="http://schemas.openxmlformats.org/officeDocument/2006/relationships/image" Target="../media/image39.tmp"/><Relationship Id="rId4" Type="http://schemas.openxmlformats.org/officeDocument/2006/relationships/hyperlink" Target="https://www.flickr.com/photos/vecree/1508745606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F8D5-050C-0DAC-F995-36C50D77ED59}"/>
              </a:ext>
            </a:extLst>
          </p:cNvPr>
          <p:cNvSpPr>
            <a:spLocks noGrp="1"/>
          </p:cNvSpPr>
          <p:nvPr>
            <p:ph type="ctrTitle"/>
          </p:nvPr>
        </p:nvSpPr>
        <p:spPr>
          <a:xfrm>
            <a:off x="7758112" y="1214438"/>
            <a:ext cx="3771901" cy="4486275"/>
          </a:xfrm>
        </p:spPr>
        <p:txBody>
          <a:bodyPr>
            <a:normAutofit/>
          </a:bodyPr>
          <a:lstStyle/>
          <a:p>
            <a:r>
              <a:rPr lang="en-IN" sz="4000" u="sng" dirty="0">
                <a:solidFill>
                  <a:schemeClr val="accent2">
                    <a:lumMod val="60000"/>
                    <a:lumOff val="40000"/>
                  </a:schemeClr>
                </a:solidFill>
                <a:latin typeface="Algerian" panose="04020705040A02060702" pitchFamily="82" charset="0"/>
              </a:rPr>
              <a:t>Student Performance Data Analysis</a:t>
            </a:r>
          </a:p>
        </p:txBody>
      </p:sp>
      <p:pic>
        <p:nvPicPr>
          <p:cNvPr id="6" name="Picture 5">
            <a:extLst>
              <a:ext uri="{FF2B5EF4-FFF2-40B4-BE49-F238E27FC236}">
                <a16:creationId xmlns:a16="http://schemas.microsoft.com/office/drawing/2014/main" id="{B5064182-8EF1-67FB-23CC-336DB29B7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987" y="3938587"/>
            <a:ext cx="2305050" cy="1981200"/>
          </a:xfrm>
          <a:prstGeom prst="rect">
            <a:avLst/>
          </a:prstGeom>
        </p:spPr>
      </p:pic>
    </p:spTree>
    <p:extLst>
      <p:ext uri="{BB962C8B-B14F-4D97-AF65-F5344CB8AC3E}">
        <p14:creationId xmlns:p14="http://schemas.microsoft.com/office/powerpoint/2010/main" val="2839503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F0F16-CB23-989B-2761-0616F44C6F99}"/>
              </a:ext>
            </a:extLst>
          </p:cNvPr>
          <p:cNvSpPr>
            <a:spLocks noGrp="1"/>
          </p:cNvSpPr>
          <p:nvPr>
            <p:ph type="title" idx="4294967295"/>
          </p:nvPr>
        </p:nvSpPr>
        <p:spPr>
          <a:xfrm>
            <a:off x="0" y="-19050"/>
            <a:ext cx="9361488" cy="1560513"/>
          </a:xfrm>
        </p:spPr>
        <p:txBody>
          <a:bodyPr/>
          <a:lstStyle/>
          <a:p>
            <a:r>
              <a:rPr lang="en-IN" dirty="0"/>
              <a:t>Horizontal Bar Graph</a:t>
            </a:r>
          </a:p>
        </p:txBody>
      </p:sp>
      <p:pic>
        <p:nvPicPr>
          <p:cNvPr id="4" name="Picture 3">
            <a:extLst>
              <a:ext uri="{FF2B5EF4-FFF2-40B4-BE49-F238E27FC236}">
                <a16:creationId xmlns:a16="http://schemas.microsoft.com/office/drawing/2014/main" id="{06AC84F4-949A-AEDE-3132-B8C58B3AA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947" y="3386131"/>
            <a:ext cx="38105" cy="85737"/>
          </a:xfrm>
          <a:prstGeom prst="rect">
            <a:avLst/>
          </a:prstGeom>
        </p:spPr>
      </p:pic>
      <p:pic>
        <p:nvPicPr>
          <p:cNvPr id="6" name="Picture 5">
            <a:extLst>
              <a:ext uri="{FF2B5EF4-FFF2-40B4-BE49-F238E27FC236}">
                <a16:creationId xmlns:a16="http://schemas.microsoft.com/office/drawing/2014/main" id="{5DC0ABDF-28F2-3F16-87B0-A7E15F132C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473" y="3395658"/>
            <a:ext cx="19053" cy="66684"/>
          </a:xfrm>
          <a:prstGeom prst="rect">
            <a:avLst/>
          </a:prstGeom>
        </p:spPr>
      </p:pic>
      <p:pic>
        <p:nvPicPr>
          <p:cNvPr id="8" name="Picture 7">
            <a:extLst>
              <a:ext uri="{FF2B5EF4-FFF2-40B4-BE49-F238E27FC236}">
                <a16:creationId xmlns:a16="http://schemas.microsoft.com/office/drawing/2014/main" id="{BFA5A6B9-8024-5A98-6CF5-04BDF02BD9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0692" y="1270422"/>
            <a:ext cx="5981354" cy="14198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72AE696-5940-0801-4F90-9EAB91B70D3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971937" y="-59930"/>
            <a:ext cx="1777789" cy="994878"/>
          </a:xfrm>
          <a:prstGeom prst="rect">
            <a:avLst/>
          </a:prstGeom>
        </p:spPr>
      </p:pic>
      <p:cxnSp>
        <p:nvCxnSpPr>
          <p:cNvPr id="12" name="Straight Connector 11">
            <a:extLst>
              <a:ext uri="{FF2B5EF4-FFF2-40B4-BE49-F238E27FC236}">
                <a16:creationId xmlns:a16="http://schemas.microsoft.com/office/drawing/2014/main" id="{0A5AD34C-CD12-6313-7F4E-57701D6122DA}"/>
              </a:ext>
            </a:extLst>
          </p:cNvPr>
          <p:cNvCxnSpPr>
            <a:cxnSpLocks/>
          </p:cNvCxnSpPr>
          <p:nvPr/>
        </p:nvCxnSpPr>
        <p:spPr>
          <a:xfrm>
            <a:off x="-19053" y="1078786"/>
            <a:ext cx="1219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D1F69D30-CD87-95AC-DCEE-8A5F9A6B49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9316" y="2823024"/>
            <a:ext cx="5263161" cy="37809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16DD32B7-FC92-F089-6C6F-1F0E4F4BEE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4707" y="3428999"/>
            <a:ext cx="1837230" cy="28626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253FCE0-08D3-8693-9C65-53605C7129C9}"/>
              </a:ext>
            </a:extLst>
          </p:cNvPr>
          <p:cNvSpPr txBox="1"/>
          <p:nvPr/>
        </p:nvSpPr>
        <p:spPr>
          <a:xfrm>
            <a:off x="346753" y="1674194"/>
            <a:ext cx="6179904" cy="523220"/>
          </a:xfrm>
          <a:prstGeom prst="rect">
            <a:avLst/>
          </a:prstGeom>
          <a:noFill/>
        </p:spPr>
        <p:txBody>
          <a:bodyPr wrap="square">
            <a:spAutoFit/>
          </a:bodyPr>
          <a:lstStyle/>
          <a:p>
            <a:r>
              <a:rPr lang="en-US" sz="2800" b="1" dirty="0">
                <a:latin typeface="Arial Black" panose="020B0A04020102020204" pitchFamily="34" charset="0"/>
              </a:rPr>
              <a:t>INPUT</a:t>
            </a:r>
            <a:endParaRPr lang="en-IN" sz="2800" b="1" dirty="0">
              <a:latin typeface="Arial Black" panose="020B0A04020102020204" pitchFamily="34" charset="0"/>
            </a:endParaRPr>
          </a:p>
        </p:txBody>
      </p:sp>
      <p:sp>
        <p:nvSpPr>
          <p:cNvPr id="10" name="TextBox 9">
            <a:extLst>
              <a:ext uri="{FF2B5EF4-FFF2-40B4-BE49-F238E27FC236}">
                <a16:creationId xmlns:a16="http://schemas.microsoft.com/office/drawing/2014/main" id="{2BE3B875-D2C1-6F6B-00A0-D17D0FB1073E}"/>
              </a:ext>
            </a:extLst>
          </p:cNvPr>
          <p:cNvSpPr txBox="1"/>
          <p:nvPr/>
        </p:nvSpPr>
        <p:spPr>
          <a:xfrm>
            <a:off x="346753" y="4451900"/>
            <a:ext cx="6179904" cy="523220"/>
          </a:xfrm>
          <a:prstGeom prst="rect">
            <a:avLst/>
          </a:prstGeom>
          <a:noFill/>
        </p:spPr>
        <p:txBody>
          <a:bodyPr wrap="square">
            <a:spAutoFit/>
          </a:bodyPr>
          <a:lstStyle/>
          <a:p>
            <a:r>
              <a:rPr lang="en-US" sz="2800" b="1" dirty="0">
                <a:latin typeface="Arial Black" panose="020B0A04020102020204" pitchFamily="34" charset="0"/>
              </a:rPr>
              <a:t>OUTPUT</a:t>
            </a:r>
            <a:endParaRPr lang="en-IN" sz="2800" b="1" dirty="0">
              <a:latin typeface="Arial Black" panose="020B0A04020102020204" pitchFamily="34" charset="0"/>
            </a:endParaRPr>
          </a:p>
        </p:txBody>
      </p:sp>
    </p:spTree>
    <p:extLst>
      <p:ext uri="{BB962C8B-B14F-4D97-AF65-F5344CB8AC3E}">
        <p14:creationId xmlns:p14="http://schemas.microsoft.com/office/powerpoint/2010/main" val="3340448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F2706DC-2944-E65D-FA7E-EC455FD69077}"/>
              </a:ext>
            </a:extLst>
          </p:cNvPr>
          <p:cNvCxnSpPr/>
          <p:nvPr/>
        </p:nvCxnSpPr>
        <p:spPr>
          <a:xfrm>
            <a:off x="205483" y="2510360"/>
            <a:ext cx="11846104" cy="0"/>
          </a:xfrm>
          <a:prstGeom prst="line">
            <a:avLst/>
          </a:prstGeom>
          <a:ln w="57150"/>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3E9B856B-2BE8-324A-8AAC-F31A0FDE56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85" y="3384732"/>
            <a:ext cx="6559044" cy="6463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00C684D-2E26-AABB-7554-A5C8E8F4B3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20" y="4778228"/>
            <a:ext cx="4491094" cy="17487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ED4D38DB-4B4A-43EB-7046-78317BED8E3F}"/>
              </a:ext>
            </a:extLst>
          </p:cNvPr>
          <p:cNvSpPr txBox="1"/>
          <p:nvPr/>
        </p:nvSpPr>
        <p:spPr>
          <a:xfrm>
            <a:off x="1835490" y="2624706"/>
            <a:ext cx="1818525" cy="646331"/>
          </a:xfrm>
          <a:prstGeom prst="rect">
            <a:avLst/>
          </a:prstGeom>
          <a:noFill/>
        </p:spPr>
        <p:txBody>
          <a:bodyPr wrap="square" rtlCol="0">
            <a:spAutoFit/>
          </a:bodyPr>
          <a:lstStyle/>
          <a:p>
            <a:r>
              <a:rPr lang="en-US" sz="3600" b="1" dirty="0">
                <a:latin typeface="Arial Black" panose="020B0A04020102020204" pitchFamily="34" charset="0"/>
              </a:rPr>
              <a:t>INPUT</a:t>
            </a:r>
            <a:endParaRPr lang="en-IN" sz="3600" b="1" dirty="0">
              <a:latin typeface="Arial Black" panose="020B0A04020102020204" pitchFamily="34" charset="0"/>
            </a:endParaRPr>
          </a:p>
        </p:txBody>
      </p:sp>
      <p:sp>
        <p:nvSpPr>
          <p:cNvPr id="11" name="TextBox 10">
            <a:extLst>
              <a:ext uri="{FF2B5EF4-FFF2-40B4-BE49-F238E27FC236}">
                <a16:creationId xmlns:a16="http://schemas.microsoft.com/office/drawing/2014/main" id="{EF18929C-1BF0-AFDD-DE03-A72B143B4292}"/>
              </a:ext>
            </a:extLst>
          </p:cNvPr>
          <p:cNvSpPr txBox="1"/>
          <p:nvPr/>
        </p:nvSpPr>
        <p:spPr>
          <a:xfrm>
            <a:off x="8591851" y="4140051"/>
            <a:ext cx="2590798" cy="584775"/>
          </a:xfrm>
          <a:prstGeom prst="rect">
            <a:avLst/>
          </a:prstGeom>
          <a:noFill/>
        </p:spPr>
        <p:txBody>
          <a:bodyPr wrap="square" rtlCol="0">
            <a:spAutoFit/>
          </a:bodyPr>
          <a:lstStyle/>
          <a:p>
            <a:r>
              <a:rPr lang="en-US" sz="3200" b="1" dirty="0">
                <a:latin typeface="Arial Black" panose="020B0A04020102020204" pitchFamily="34" charset="0"/>
              </a:rPr>
              <a:t>OUTPUT</a:t>
            </a:r>
            <a:endParaRPr lang="en-IN" sz="3200" b="1" dirty="0">
              <a:latin typeface="Arial Black" panose="020B0A04020102020204" pitchFamily="34" charset="0"/>
            </a:endParaRPr>
          </a:p>
        </p:txBody>
      </p:sp>
      <p:sp>
        <p:nvSpPr>
          <p:cNvPr id="2" name="TextBox 1">
            <a:extLst>
              <a:ext uri="{FF2B5EF4-FFF2-40B4-BE49-F238E27FC236}">
                <a16:creationId xmlns:a16="http://schemas.microsoft.com/office/drawing/2014/main" id="{142F1D7F-061E-A560-5EE9-F5204C5C6809}"/>
              </a:ext>
            </a:extLst>
          </p:cNvPr>
          <p:cNvSpPr txBox="1"/>
          <p:nvPr/>
        </p:nvSpPr>
        <p:spPr>
          <a:xfrm>
            <a:off x="205483" y="490591"/>
            <a:ext cx="10299629" cy="707886"/>
          </a:xfrm>
          <a:prstGeom prst="rect">
            <a:avLst/>
          </a:prstGeom>
          <a:noFill/>
        </p:spPr>
        <p:txBody>
          <a:bodyPr wrap="square" rtlCol="0">
            <a:spAutoFit/>
          </a:bodyPr>
          <a:lstStyle/>
          <a:p>
            <a:r>
              <a:rPr lang="en-IN" sz="4000" dirty="0">
                <a:latin typeface="Algerian" panose="04020705040A02060702" pitchFamily="82" charset="0"/>
              </a:rPr>
              <a:t>IMPLEMENTATION OF max FUNCTION</a:t>
            </a:r>
          </a:p>
        </p:txBody>
      </p:sp>
      <p:sp>
        <p:nvSpPr>
          <p:cNvPr id="4" name="Rectangle 1">
            <a:extLst>
              <a:ext uri="{FF2B5EF4-FFF2-40B4-BE49-F238E27FC236}">
                <a16:creationId xmlns:a16="http://schemas.microsoft.com/office/drawing/2014/main" id="{333D756B-5C1A-2DEA-333B-746D47B36C9D}"/>
              </a:ext>
            </a:extLst>
          </p:cNvPr>
          <p:cNvSpPr>
            <a:spLocks noChangeArrowheads="1"/>
          </p:cNvSpPr>
          <p:nvPr/>
        </p:nvSpPr>
        <p:spPr bwMode="auto">
          <a:xfrm>
            <a:off x="334885" y="1426518"/>
            <a:ext cx="11522229"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Rounded MT Bold" panose="020F0704030504030204" pitchFamily="34" charset="0"/>
              </a:rPr>
              <a:t>The </a:t>
            </a:r>
            <a:r>
              <a:rPr kumimoji="0" lang="en-US" altLang="en-US" b="0" i="0" u="none" strike="noStrike" cap="none" normalizeH="0" baseline="0" dirty="0">
                <a:ln>
                  <a:noFill/>
                </a:ln>
                <a:solidFill>
                  <a:srgbClr val="DC143C"/>
                </a:solidFill>
                <a:effectLst/>
                <a:latin typeface="Arial Rounded MT Bold" panose="020F0704030504030204" pitchFamily="34" charset="0"/>
              </a:rPr>
              <a:t>max()</a:t>
            </a:r>
            <a:r>
              <a:rPr kumimoji="0" lang="en-US" altLang="en-US" b="0" i="0" u="none" strike="noStrike" cap="none" normalizeH="0" baseline="0" dirty="0">
                <a:ln>
                  <a:noFill/>
                </a:ln>
                <a:solidFill>
                  <a:srgbClr val="000000"/>
                </a:solidFill>
                <a:effectLst/>
                <a:latin typeface="Arial Rounded MT Bold" panose="020F0704030504030204" pitchFamily="34" charset="0"/>
              </a:rPr>
              <a:t> function returns the item with the highest value, or the item with the highest value in an iterable .</a:t>
            </a:r>
            <a:r>
              <a:rPr lang="en-US" altLang="en-US" sz="1100" dirty="0">
                <a:latin typeface="Arial Rounded MT Bold" panose="020F0704030504030204" pitchFamily="34" charset="0"/>
              </a:rPr>
              <a:t> </a:t>
            </a:r>
            <a:r>
              <a:rPr kumimoji="0" lang="en-US" altLang="en-US" b="0" i="0" u="none" strike="noStrike" cap="none" normalizeH="0" baseline="0" dirty="0">
                <a:ln>
                  <a:noFill/>
                </a:ln>
                <a:solidFill>
                  <a:srgbClr val="000000"/>
                </a:solidFill>
                <a:effectLst/>
                <a:latin typeface="Arial Rounded MT Bold" panose="020F0704030504030204" pitchFamily="34" charset="0"/>
              </a:rPr>
              <a:t>If the values are strings, an alphabetically comparison is done.</a:t>
            </a:r>
            <a:endParaRPr kumimoji="0" lang="en-US" altLang="en-US" sz="3200" b="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1409432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7C7A-85D3-F732-5B52-ADF52886A7EB}"/>
              </a:ext>
            </a:extLst>
          </p:cNvPr>
          <p:cNvSpPr>
            <a:spLocks noGrp="1"/>
          </p:cNvSpPr>
          <p:nvPr>
            <p:ph type="title" idx="4294967295"/>
          </p:nvPr>
        </p:nvSpPr>
        <p:spPr>
          <a:xfrm>
            <a:off x="0" y="338857"/>
            <a:ext cx="10520363" cy="1106487"/>
          </a:xfrm>
        </p:spPr>
        <p:txBody>
          <a:bodyPr>
            <a:noAutofit/>
          </a:bodyPr>
          <a:lstStyle/>
          <a:p>
            <a:r>
              <a:rPr lang="en-IN" sz="3600" dirty="0">
                <a:solidFill>
                  <a:schemeClr val="tx1"/>
                </a:solidFill>
              </a:rPr>
              <a:t>Relation between Study Time Weekly and GPA</a:t>
            </a:r>
            <a:br>
              <a:rPr lang="en-IN" sz="3600" dirty="0"/>
            </a:br>
            <a:endParaRPr lang="en-IN" sz="3600" dirty="0"/>
          </a:p>
        </p:txBody>
      </p:sp>
      <p:pic>
        <p:nvPicPr>
          <p:cNvPr id="4" name="Picture 3">
            <a:extLst>
              <a:ext uri="{FF2B5EF4-FFF2-40B4-BE49-F238E27FC236}">
                <a16:creationId xmlns:a16="http://schemas.microsoft.com/office/drawing/2014/main" id="{FE2E755B-5BEC-B708-1AE4-F111C6045273}"/>
              </a:ext>
            </a:extLst>
          </p:cNvPr>
          <p:cNvPicPr>
            <a:picLocks noChangeAspect="1"/>
          </p:cNvPicPr>
          <p:nvPr/>
        </p:nvPicPr>
        <p:blipFill rotWithShape="1">
          <a:blip r:embed="rId2">
            <a:extLst>
              <a:ext uri="{28A0092B-C50C-407E-A947-70E740481C1C}">
                <a14:useLocalDpi xmlns:a14="http://schemas.microsoft.com/office/drawing/2010/main" val="0"/>
              </a:ext>
            </a:extLst>
          </a:blip>
          <a:srcRect r="6961"/>
          <a:stretch/>
        </p:blipFill>
        <p:spPr>
          <a:xfrm>
            <a:off x="64639" y="2620437"/>
            <a:ext cx="5355282" cy="3063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Connector 8">
            <a:extLst>
              <a:ext uri="{FF2B5EF4-FFF2-40B4-BE49-F238E27FC236}">
                <a16:creationId xmlns:a16="http://schemas.microsoft.com/office/drawing/2014/main" id="{464AEE57-852D-37A2-9D17-E392D5252085}"/>
              </a:ext>
            </a:extLst>
          </p:cNvPr>
          <p:cNvCxnSpPr/>
          <p:nvPr/>
        </p:nvCxnSpPr>
        <p:spPr>
          <a:xfrm>
            <a:off x="0" y="1376737"/>
            <a:ext cx="1219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4750571-B212-7F5E-EA98-B0B16AB2B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03138"/>
            <a:ext cx="5673556" cy="30639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2" name="Straight Connector 11">
            <a:extLst>
              <a:ext uri="{FF2B5EF4-FFF2-40B4-BE49-F238E27FC236}">
                <a16:creationId xmlns:a16="http://schemas.microsoft.com/office/drawing/2014/main" id="{ED76C2E5-46AB-200E-980C-0EB3F10887B4}"/>
              </a:ext>
            </a:extLst>
          </p:cNvPr>
          <p:cNvCxnSpPr>
            <a:cxnSpLocks/>
          </p:cNvCxnSpPr>
          <p:nvPr/>
        </p:nvCxnSpPr>
        <p:spPr>
          <a:xfrm>
            <a:off x="5674759" y="1376737"/>
            <a:ext cx="0" cy="54812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3025C6-3C85-9A2A-83A7-CA82077E7228}"/>
              </a:ext>
            </a:extLst>
          </p:cNvPr>
          <p:cNvSpPr txBox="1"/>
          <p:nvPr/>
        </p:nvSpPr>
        <p:spPr>
          <a:xfrm>
            <a:off x="2031714" y="1848224"/>
            <a:ext cx="6200454" cy="646331"/>
          </a:xfrm>
          <a:prstGeom prst="rect">
            <a:avLst/>
          </a:prstGeom>
          <a:noFill/>
        </p:spPr>
        <p:txBody>
          <a:bodyPr wrap="square">
            <a:spAutoFit/>
          </a:bodyPr>
          <a:lstStyle/>
          <a:p>
            <a:r>
              <a:rPr lang="en-US" sz="3600" b="1" dirty="0">
                <a:latin typeface="Arial Black" panose="020B0A04020102020204" pitchFamily="34" charset="0"/>
              </a:rPr>
              <a:t>INPUT</a:t>
            </a:r>
            <a:endParaRPr lang="en-IN" sz="3600" b="1" dirty="0">
              <a:latin typeface="Arial Black" panose="020B0A04020102020204" pitchFamily="34" charset="0"/>
            </a:endParaRPr>
          </a:p>
        </p:txBody>
      </p:sp>
      <p:sp>
        <p:nvSpPr>
          <p:cNvPr id="8" name="TextBox 7">
            <a:extLst>
              <a:ext uri="{FF2B5EF4-FFF2-40B4-BE49-F238E27FC236}">
                <a16:creationId xmlns:a16="http://schemas.microsoft.com/office/drawing/2014/main" id="{45399AAE-B563-6E4D-1FE4-48559F5821C9}"/>
              </a:ext>
            </a:extLst>
          </p:cNvPr>
          <p:cNvSpPr txBox="1"/>
          <p:nvPr/>
        </p:nvSpPr>
        <p:spPr>
          <a:xfrm>
            <a:off x="7910245" y="1848224"/>
            <a:ext cx="6200454" cy="584775"/>
          </a:xfrm>
          <a:prstGeom prst="rect">
            <a:avLst/>
          </a:prstGeom>
          <a:noFill/>
        </p:spPr>
        <p:txBody>
          <a:bodyPr wrap="square">
            <a:spAutoFit/>
          </a:bodyPr>
          <a:lstStyle/>
          <a:p>
            <a:r>
              <a:rPr lang="en-US" sz="3200" b="1" dirty="0">
                <a:latin typeface="Arial Black" panose="020B0A04020102020204" pitchFamily="34" charset="0"/>
              </a:rPr>
              <a:t>OUTPUT</a:t>
            </a:r>
            <a:endParaRPr lang="en-IN" sz="3200" b="1" dirty="0">
              <a:latin typeface="Arial Black" panose="020B0A04020102020204" pitchFamily="34" charset="0"/>
            </a:endParaRPr>
          </a:p>
        </p:txBody>
      </p:sp>
    </p:spTree>
    <p:extLst>
      <p:ext uri="{BB962C8B-B14F-4D97-AF65-F5344CB8AC3E}">
        <p14:creationId xmlns:p14="http://schemas.microsoft.com/office/powerpoint/2010/main" val="74025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9656A-2EC4-0DFF-3155-D0A5E1031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745" y="4101957"/>
            <a:ext cx="3856316" cy="5876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404182DC-1D00-F8C9-4FF4-2913DABE6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951" y="3428999"/>
            <a:ext cx="2733173" cy="33508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B1300439-82ED-85B9-DDBB-22FE7011DDB3}"/>
              </a:ext>
            </a:extLst>
          </p:cNvPr>
          <p:cNvCxnSpPr>
            <a:cxnSpLocks/>
          </p:cNvCxnSpPr>
          <p:nvPr/>
        </p:nvCxnSpPr>
        <p:spPr>
          <a:xfrm>
            <a:off x="44521" y="2472965"/>
            <a:ext cx="123084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9E2613-8AD7-6BAD-05F2-4DFD61A3614E}"/>
              </a:ext>
            </a:extLst>
          </p:cNvPr>
          <p:cNvCxnSpPr>
            <a:cxnSpLocks/>
          </p:cNvCxnSpPr>
          <p:nvPr/>
        </p:nvCxnSpPr>
        <p:spPr>
          <a:xfrm>
            <a:off x="6012174" y="2472965"/>
            <a:ext cx="0" cy="435145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8FDF63-52D1-A523-4675-9C6A467A6BB5}"/>
              </a:ext>
            </a:extLst>
          </p:cNvPr>
          <p:cNvSpPr txBox="1"/>
          <p:nvPr/>
        </p:nvSpPr>
        <p:spPr>
          <a:xfrm>
            <a:off x="8279837" y="2600630"/>
            <a:ext cx="6169630" cy="584775"/>
          </a:xfrm>
          <a:prstGeom prst="rect">
            <a:avLst/>
          </a:prstGeom>
          <a:noFill/>
        </p:spPr>
        <p:txBody>
          <a:bodyPr wrap="square">
            <a:spAutoFit/>
          </a:bodyPr>
          <a:lstStyle/>
          <a:p>
            <a:r>
              <a:rPr lang="en-US" sz="3200" b="1" dirty="0">
                <a:latin typeface="Arial Black" panose="020B0A04020102020204" pitchFamily="34" charset="0"/>
              </a:rPr>
              <a:t>OUTPUT</a:t>
            </a:r>
            <a:endParaRPr lang="en-IN" sz="3200" b="1" dirty="0">
              <a:latin typeface="Arial Black" panose="020B0A04020102020204" pitchFamily="34" charset="0"/>
            </a:endParaRPr>
          </a:p>
        </p:txBody>
      </p:sp>
      <p:sp>
        <p:nvSpPr>
          <p:cNvPr id="11" name="TextBox 10">
            <a:extLst>
              <a:ext uri="{FF2B5EF4-FFF2-40B4-BE49-F238E27FC236}">
                <a16:creationId xmlns:a16="http://schemas.microsoft.com/office/drawing/2014/main" id="{28F81917-BFC2-6369-E9D4-3A32499FA8C4}"/>
              </a:ext>
            </a:extLst>
          </p:cNvPr>
          <p:cNvSpPr txBox="1"/>
          <p:nvPr/>
        </p:nvSpPr>
        <p:spPr>
          <a:xfrm>
            <a:off x="1954002" y="2600630"/>
            <a:ext cx="6976152" cy="584775"/>
          </a:xfrm>
          <a:prstGeom prst="rect">
            <a:avLst/>
          </a:prstGeom>
          <a:noFill/>
        </p:spPr>
        <p:txBody>
          <a:bodyPr wrap="square">
            <a:spAutoFit/>
          </a:bodyPr>
          <a:lstStyle/>
          <a:p>
            <a:r>
              <a:rPr lang="en-US" sz="3200" b="1" dirty="0">
                <a:latin typeface="Arial Black" panose="020B0A04020102020204" pitchFamily="34" charset="0"/>
              </a:rPr>
              <a:t>INPUT</a:t>
            </a:r>
            <a:endParaRPr lang="en-IN" sz="1800" b="1" dirty="0">
              <a:latin typeface="Arial Black" panose="020B0A04020102020204" pitchFamily="34" charset="0"/>
            </a:endParaRPr>
          </a:p>
        </p:txBody>
      </p:sp>
      <p:sp>
        <p:nvSpPr>
          <p:cNvPr id="2" name="TextBox 1">
            <a:extLst>
              <a:ext uri="{FF2B5EF4-FFF2-40B4-BE49-F238E27FC236}">
                <a16:creationId xmlns:a16="http://schemas.microsoft.com/office/drawing/2014/main" id="{B7A7305C-562D-FDAE-5F97-83FC54E8631B}"/>
              </a:ext>
            </a:extLst>
          </p:cNvPr>
          <p:cNvSpPr txBox="1"/>
          <p:nvPr/>
        </p:nvSpPr>
        <p:spPr>
          <a:xfrm>
            <a:off x="44521" y="374950"/>
            <a:ext cx="10299629" cy="707886"/>
          </a:xfrm>
          <a:prstGeom prst="rect">
            <a:avLst/>
          </a:prstGeom>
          <a:noFill/>
        </p:spPr>
        <p:txBody>
          <a:bodyPr wrap="square" rtlCol="0">
            <a:spAutoFit/>
          </a:bodyPr>
          <a:lstStyle/>
          <a:p>
            <a:r>
              <a:rPr lang="en-IN" sz="4000" dirty="0">
                <a:latin typeface="Algerian" panose="04020705040A02060702" pitchFamily="82" charset="0"/>
              </a:rPr>
              <a:t>IMPLEMENTATION OF SUM FUNCTION</a:t>
            </a:r>
          </a:p>
        </p:txBody>
      </p:sp>
      <p:sp>
        <p:nvSpPr>
          <p:cNvPr id="10" name="TextBox 9">
            <a:extLst>
              <a:ext uri="{FF2B5EF4-FFF2-40B4-BE49-F238E27FC236}">
                <a16:creationId xmlns:a16="http://schemas.microsoft.com/office/drawing/2014/main" id="{EDE11535-1EBF-D3BD-CD96-04713D3F0370}"/>
              </a:ext>
            </a:extLst>
          </p:cNvPr>
          <p:cNvSpPr txBox="1"/>
          <p:nvPr/>
        </p:nvSpPr>
        <p:spPr>
          <a:xfrm>
            <a:off x="44521" y="1316235"/>
            <a:ext cx="11746986" cy="646331"/>
          </a:xfrm>
          <a:prstGeom prst="rect">
            <a:avLst/>
          </a:prstGeom>
          <a:ln>
            <a:noFill/>
          </a:ln>
        </p:spPr>
        <p:style>
          <a:lnRef idx="0">
            <a:scrgbClr r="0" g="0" b="0"/>
          </a:lnRef>
          <a:fillRef idx="1001">
            <a:schemeClr val="dk1"/>
          </a:fillRef>
          <a:effectRef idx="0">
            <a:scrgbClr r="0" g="0" b="0"/>
          </a:effectRef>
          <a:fontRef idx="minor">
            <a:schemeClr val="dk1"/>
          </a:fontRef>
        </p:style>
        <p:txBody>
          <a:bodyPr wrap="square">
            <a:spAutoFit/>
          </a:bodyPr>
          <a:lstStyle/>
          <a:p>
            <a:r>
              <a:rPr lang="en-US" b="1" i="0" dirty="0">
                <a:solidFill>
                  <a:schemeClr val="tx1"/>
                </a:solidFill>
                <a:effectLst/>
                <a:latin typeface="Nunito" pitchFamily="2" charset="0"/>
              </a:rPr>
              <a:t>The sum of numbers in the list is required everywhere. Python provides an inbuilt function sum() which sums up the numbers in the list.</a:t>
            </a:r>
            <a:endParaRPr lang="en-IN" b="1" dirty="0">
              <a:solidFill>
                <a:schemeClr val="tx1"/>
              </a:solidFill>
            </a:endParaRPr>
          </a:p>
        </p:txBody>
      </p:sp>
    </p:spTree>
    <p:extLst>
      <p:ext uri="{BB962C8B-B14F-4D97-AF65-F5344CB8AC3E}">
        <p14:creationId xmlns:p14="http://schemas.microsoft.com/office/powerpoint/2010/main" val="219294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E8C5C-32E9-4094-494D-72409072F649}"/>
              </a:ext>
            </a:extLst>
          </p:cNvPr>
          <p:cNvSpPr>
            <a:spLocks noGrp="1"/>
          </p:cNvSpPr>
          <p:nvPr>
            <p:ph type="title" idx="4294967295"/>
          </p:nvPr>
        </p:nvSpPr>
        <p:spPr>
          <a:xfrm>
            <a:off x="-42863" y="0"/>
            <a:ext cx="12234863" cy="1203325"/>
          </a:xfrm>
        </p:spPr>
        <p:style>
          <a:lnRef idx="3">
            <a:schemeClr val="lt1"/>
          </a:lnRef>
          <a:fillRef idx="1">
            <a:schemeClr val="accent3"/>
          </a:fillRef>
          <a:effectRef idx="1">
            <a:schemeClr val="accent3"/>
          </a:effectRef>
          <a:fontRef idx="minor">
            <a:schemeClr val="lt1"/>
          </a:fontRef>
        </p:style>
        <p:txBody>
          <a:bodyPr>
            <a:noAutofit/>
          </a:bodyPr>
          <a:lstStyle/>
          <a:p>
            <a:r>
              <a:rPr lang="en-US" sz="3600" dirty="0">
                <a:solidFill>
                  <a:schemeClr val="tx1"/>
                </a:solidFill>
              </a:rPr>
              <a:t>Adding Grade Class to the GPA and Final Dataframe with correct and Predicted</a:t>
            </a:r>
            <a:endParaRPr lang="en-IN" sz="3600" dirty="0">
              <a:solidFill>
                <a:schemeClr val="tx1"/>
              </a:solidFill>
            </a:endParaRPr>
          </a:p>
        </p:txBody>
      </p:sp>
      <p:pic>
        <p:nvPicPr>
          <p:cNvPr id="4" name="Picture 3">
            <a:extLst>
              <a:ext uri="{FF2B5EF4-FFF2-40B4-BE49-F238E27FC236}">
                <a16:creationId xmlns:a16="http://schemas.microsoft.com/office/drawing/2014/main" id="{E7E26BAE-5DDD-DEDE-51FD-A087B4F414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30" y="1682555"/>
            <a:ext cx="7196866" cy="2659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7CAEA6F1-3E8E-C38D-CB74-85809E03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874" y="4639507"/>
            <a:ext cx="9501915" cy="1647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 name="Straight Connector 4">
            <a:extLst>
              <a:ext uri="{FF2B5EF4-FFF2-40B4-BE49-F238E27FC236}">
                <a16:creationId xmlns:a16="http://schemas.microsoft.com/office/drawing/2014/main" id="{C96AF9C7-EE7D-C2CE-3F41-1DC03410595F}"/>
              </a:ext>
            </a:extLst>
          </p:cNvPr>
          <p:cNvCxnSpPr/>
          <p:nvPr/>
        </p:nvCxnSpPr>
        <p:spPr>
          <a:xfrm>
            <a:off x="0" y="1203325"/>
            <a:ext cx="121920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B965E63-3520-6258-F5E1-94EB3B87A9A7}"/>
              </a:ext>
            </a:extLst>
          </p:cNvPr>
          <p:cNvSpPr txBox="1"/>
          <p:nvPr/>
        </p:nvSpPr>
        <p:spPr>
          <a:xfrm>
            <a:off x="2428874" y="1140126"/>
            <a:ext cx="6154220" cy="584775"/>
          </a:xfrm>
          <a:prstGeom prst="rect">
            <a:avLst/>
          </a:prstGeom>
          <a:noFill/>
        </p:spPr>
        <p:txBody>
          <a:bodyPr wrap="square">
            <a:spAutoFit/>
          </a:bodyPr>
          <a:lstStyle/>
          <a:p>
            <a:r>
              <a:rPr lang="en-US" sz="3200" b="1" dirty="0">
                <a:solidFill>
                  <a:schemeClr val="bg1"/>
                </a:solidFill>
                <a:latin typeface="Arial Black" panose="020B0A04020102020204" pitchFamily="34" charset="0"/>
              </a:rPr>
              <a:t>INPUT</a:t>
            </a:r>
            <a:endParaRPr lang="en-IN" sz="3200" b="1" dirty="0">
              <a:solidFill>
                <a:schemeClr val="bg1"/>
              </a:solidFill>
              <a:latin typeface="Arial Black" panose="020B0A04020102020204" pitchFamily="34" charset="0"/>
            </a:endParaRPr>
          </a:p>
        </p:txBody>
      </p:sp>
      <p:sp>
        <p:nvSpPr>
          <p:cNvPr id="9" name="TextBox 8">
            <a:extLst>
              <a:ext uri="{FF2B5EF4-FFF2-40B4-BE49-F238E27FC236}">
                <a16:creationId xmlns:a16="http://schemas.microsoft.com/office/drawing/2014/main" id="{7E90357F-76BA-63CE-E621-FBC27838A02C}"/>
              </a:ext>
            </a:extLst>
          </p:cNvPr>
          <p:cNvSpPr txBox="1"/>
          <p:nvPr/>
        </p:nvSpPr>
        <p:spPr>
          <a:xfrm>
            <a:off x="7659384" y="4080602"/>
            <a:ext cx="6133672" cy="523220"/>
          </a:xfrm>
          <a:prstGeom prst="rect">
            <a:avLst/>
          </a:prstGeom>
          <a:noFill/>
        </p:spPr>
        <p:txBody>
          <a:bodyPr wrap="square">
            <a:spAutoFit/>
          </a:bodyPr>
          <a:lstStyle/>
          <a:p>
            <a:r>
              <a:rPr lang="en-US" sz="2800" b="1" dirty="0">
                <a:solidFill>
                  <a:schemeClr val="bg1"/>
                </a:solidFill>
                <a:latin typeface="Arial Black" panose="020B0A04020102020204" pitchFamily="34" charset="0"/>
              </a:rPr>
              <a:t>OUTPUT</a:t>
            </a:r>
            <a:endParaRPr lang="en-IN" sz="28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62205577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9DD85-A4A0-9F0A-937C-F0B59505F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244" y="5512086"/>
            <a:ext cx="4134169" cy="560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5B48C481-3749-A12D-C0EB-EFA1C2E99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633" y="5365553"/>
            <a:ext cx="876436" cy="560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Straight Connector 5">
            <a:extLst>
              <a:ext uri="{FF2B5EF4-FFF2-40B4-BE49-F238E27FC236}">
                <a16:creationId xmlns:a16="http://schemas.microsoft.com/office/drawing/2014/main" id="{A93DD39D-6531-38DC-D4A7-671120BCEC1A}"/>
              </a:ext>
            </a:extLst>
          </p:cNvPr>
          <p:cNvCxnSpPr>
            <a:cxnSpLocks/>
          </p:cNvCxnSpPr>
          <p:nvPr/>
        </p:nvCxnSpPr>
        <p:spPr>
          <a:xfrm>
            <a:off x="-58220" y="3398177"/>
            <a:ext cx="123084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B8E16A2-9C4D-7307-92C5-33844ADFEA0E}"/>
              </a:ext>
            </a:extLst>
          </p:cNvPr>
          <p:cNvCxnSpPr>
            <a:cxnSpLocks/>
          </p:cNvCxnSpPr>
          <p:nvPr/>
        </p:nvCxnSpPr>
        <p:spPr>
          <a:xfrm>
            <a:off x="5945883" y="3429000"/>
            <a:ext cx="13128" cy="3429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A71745-DCAD-3ED5-6F9B-4C2E51F3A317}"/>
              </a:ext>
            </a:extLst>
          </p:cNvPr>
          <p:cNvSpPr txBox="1"/>
          <p:nvPr/>
        </p:nvSpPr>
        <p:spPr>
          <a:xfrm>
            <a:off x="1798842" y="3747246"/>
            <a:ext cx="6185042" cy="707886"/>
          </a:xfrm>
          <a:prstGeom prst="rect">
            <a:avLst/>
          </a:prstGeom>
          <a:noFill/>
        </p:spPr>
        <p:txBody>
          <a:bodyPr wrap="square">
            <a:spAutoFit/>
          </a:bodyPr>
          <a:lstStyle/>
          <a:p>
            <a:r>
              <a:rPr lang="en-US" sz="4000" b="1" dirty="0">
                <a:latin typeface="Arial Black" panose="020B0A04020102020204" pitchFamily="34" charset="0"/>
              </a:rPr>
              <a:t>INPUT</a:t>
            </a:r>
            <a:endParaRPr lang="en-IN" sz="4000" b="1" dirty="0">
              <a:latin typeface="Arial Black" panose="020B0A04020102020204" pitchFamily="34" charset="0"/>
            </a:endParaRPr>
          </a:p>
        </p:txBody>
      </p:sp>
      <p:sp>
        <p:nvSpPr>
          <p:cNvPr id="9" name="TextBox 8">
            <a:extLst>
              <a:ext uri="{FF2B5EF4-FFF2-40B4-BE49-F238E27FC236}">
                <a16:creationId xmlns:a16="http://schemas.microsoft.com/office/drawing/2014/main" id="{99AC6977-E69F-1BE3-0B25-6D785F7104A6}"/>
              </a:ext>
            </a:extLst>
          </p:cNvPr>
          <p:cNvSpPr txBox="1"/>
          <p:nvPr/>
        </p:nvSpPr>
        <p:spPr>
          <a:xfrm>
            <a:off x="7802360" y="3826528"/>
            <a:ext cx="2590798" cy="646331"/>
          </a:xfrm>
          <a:prstGeom prst="rect">
            <a:avLst/>
          </a:prstGeom>
          <a:noFill/>
        </p:spPr>
        <p:txBody>
          <a:bodyPr wrap="square" rtlCol="0">
            <a:spAutoFit/>
          </a:bodyPr>
          <a:lstStyle/>
          <a:p>
            <a:r>
              <a:rPr lang="en-US" sz="3600" b="1" dirty="0">
                <a:latin typeface="Arial Black" panose="020B0A04020102020204" pitchFamily="34" charset="0"/>
              </a:rPr>
              <a:t>OUTPUT</a:t>
            </a:r>
            <a:endParaRPr lang="en-IN" sz="3600" b="1" dirty="0">
              <a:latin typeface="Arial Black" panose="020B0A04020102020204" pitchFamily="34" charset="0"/>
            </a:endParaRPr>
          </a:p>
        </p:txBody>
      </p:sp>
      <p:sp>
        <p:nvSpPr>
          <p:cNvPr id="2" name="TextBox 1">
            <a:extLst>
              <a:ext uri="{FF2B5EF4-FFF2-40B4-BE49-F238E27FC236}">
                <a16:creationId xmlns:a16="http://schemas.microsoft.com/office/drawing/2014/main" id="{C38B6300-FC1E-2EAC-39D8-EEB652EBB26B}"/>
              </a:ext>
            </a:extLst>
          </p:cNvPr>
          <p:cNvSpPr txBox="1"/>
          <p:nvPr/>
        </p:nvSpPr>
        <p:spPr>
          <a:xfrm>
            <a:off x="1665278" y="442457"/>
            <a:ext cx="10299629" cy="707886"/>
          </a:xfrm>
          <a:prstGeom prst="rect">
            <a:avLst/>
          </a:prstGeom>
          <a:noFill/>
        </p:spPr>
        <p:txBody>
          <a:bodyPr wrap="square" rtlCol="0">
            <a:spAutoFit/>
          </a:bodyPr>
          <a:lstStyle/>
          <a:p>
            <a:r>
              <a:rPr lang="en-IN" sz="4000" dirty="0">
                <a:latin typeface="Algerian" panose="04020705040A02060702" pitchFamily="82" charset="0"/>
              </a:rPr>
              <a:t>Fetching total number of rows</a:t>
            </a:r>
          </a:p>
        </p:txBody>
      </p:sp>
      <p:sp>
        <p:nvSpPr>
          <p:cNvPr id="11" name="TextBox 10">
            <a:extLst>
              <a:ext uri="{FF2B5EF4-FFF2-40B4-BE49-F238E27FC236}">
                <a16:creationId xmlns:a16="http://schemas.microsoft.com/office/drawing/2014/main" id="{76E494BA-54E6-A468-C899-1CDD689E42CB}"/>
              </a:ext>
            </a:extLst>
          </p:cNvPr>
          <p:cNvSpPr txBox="1"/>
          <p:nvPr/>
        </p:nvSpPr>
        <p:spPr>
          <a:xfrm>
            <a:off x="1200364" y="1836134"/>
            <a:ext cx="9791272" cy="95410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2800" b="0" i="0" dirty="0">
                <a:solidFill>
                  <a:srgbClr val="4D5B7C"/>
                </a:solidFill>
                <a:effectLst/>
                <a:latin typeface="Inter"/>
              </a:rPr>
              <a:t>the shape() method is used to fetch the dimensions of Pandas and NumPy type objects in python.</a:t>
            </a:r>
            <a:endParaRPr lang="en-IN" sz="2800" dirty="0"/>
          </a:p>
        </p:txBody>
      </p:sp>
    </p:spTree>
    <p:extLst>
      <p:ext uri="{BB962C8B-B14F-4D97-AF65-F5344CB8AC3E}">
        <p14:creationId xmlns:p14="http://schemas.microsoft.com/office/powerpoint/2010/main" val="84075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D3767-34CD-FB7D-30F0-6C80555A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951" y="2677628"/>
            <a:ext cx="5319439" cy="668728"/>
          </a:xfrm>
          <a:prstGeom prst="rect">
            <a:avLst/>
          </a:prstGeom>
        </p:spPr>
      </p:pic>
      <p:pic>
        <p:nvPicPr>
          <p:cNvPr id="5" name="Picture 4">
            <a:extLst>
              <a:ext uri="{FF2B5EF4-FFF2-40B4-BE49-F238E27FC236}">
                <a16:creationId xmlns:a16="http://schemas.microsoft.com/office/drawing/2014/main" id="{42DB5D57-475F-D0D1-A79C-F61305D97C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095" y="4491288"/>
            <a:ext cx="515326" cy="618394"/>
          </a:xfrm>
          <a:prstGeom prst="rect">
            <a:avLst/>
          </a:prstGeom>
        </p:spPr>
      </p:pic>
      <p:sp>
        <p:nvSpPr>
          <p:cNvPr id="7" name="TextBox 6">
            <a:extLst>
              <a:ext uri="{FF2B5EF4-FFF2-40B4-BE49-F238E27FC236}">
                <a16:creationId xmlns:a16="http://schemas.microsoft.com/office/drawing/2014/main" id="{C7EE8E68-330D-B0B0-D94E-B7549445BE7B}"/>
              </a:ext>
            </a:extLst>
          </p:cNvPr>
          <p:cNvSpPr txBox="1"/>
          <p:nvPr/>
        </p:nvSpPr>
        <p:spPr>
          <a:xfrm>
            <a:off x="420432" y="2719604"/>
            <a:ext cx="6102848" cy="584775"/>
          </a:xfrm>
          <a:prstGeom prst="rect">
            <a:avLst/>
          </a:prstGeom>
          <a:noFill/>
        </p:spPr>
        <p:txBody>
          <a:bodyPr wrap="square">
            <a:spAutoFit/>
          </a:bodyPr>
          <a:lstStyle/>
          <a:p>
            <a:r>
              <a:rPr lang="en-US" sz="3200" b="1" dirty="0">
                <a:latin typeface="Arial Black" panose="020B0A04020102020204" pitchFamily="34" charset="0"/>
              </a:rPr>
              <a:t>INPUT</a:t>
            </a:r>
            <a:endParaRPr lang="en-IN" sz="1800" b="1" dirty="0">
              <a:latin typeface="Arial Black" panose="020B0A04020102020204" pitchFamily="34" charset="0"/>
            </a:endParaRPr>
          </a:p>
        </p:txBody>
      </p:sp>
      <p:sp>
        <p:nvSpPr>
          <p:cNvPr id="9" name="TextBox 8">
            <a:extLst>
              <a:ext uri="{FF2B5EF4-FFF2-40B4-BE49-F238E27FC236}">
                <a16:creationId xmlns:a16="http://schemas.microsoft.com/office/drawing/2014/main" id="{0E56461B-4D31-039E-5B3D-0301FE21F572}"/>
              </a:ext>
            </a:extLst>
          </p:cNvPr>
          <p:cNvSpPr txBox="1"/>
          <p:nvPr/>
        </p:nvSpPr>
        <p:spPr>
          <a:xfrm>
            <a:off x="420432" y="4623894"/>
            <a:ext cx="6102848" cy="584775"/>
          </a:xfrm>
          <a:prstGeom prst="rect">
            <a:avLst/>
          </a:prstGeom>
          <a:noFill/>
        </p:spPr>
        <p:txBody>
          <a:bodyPr wrap="square">
            <a:spAutoFit/>
          </a:bodyPr>
          <a:lstStyle/>
          <a:p>
            <a:r>
              <a:rPr lang="en-US" sz="3200" b="1" dirty="0">
                <a:latin typeface="Arial Black" panose="020B0A04020102020204" pitchFamily="34" charset="0"/>
              </a:rPr>
              <a:t>OUTPUT</a:t>
            </a:r>
            <a:endParaRPr lang="en-IN" sz="3200" b="1" dirty="0">
              <a:latin typeface="Arial Black" panose="020B0A04020102020204" pitchFamily="34" charset="0"/>
            </a:endParaRPr>
          </a:p>
        </p:txBody>
      </p:sp>
      <p:cxnSp>
        <p:nvCxnSpPr>
          <p:cNvPr id="10" name="Straight Connector 9">
            <a:extLst>
              <a:ext uri="{FF2B5EF4-FFF2-40B4-BE49-F238E27FC236}">
                <a16:creationId xmlns:a16="http://schemas.microsoft.com/office/drawing/2014/main" id="{3A6C71DF-ECD7-E9D8-231B-E5B8C7F8889E}"/>
              </a:ext>
            </a:extLst>
          </p:cNvPr>
          <p:cNvCxnSpPr>
            <a:cxnSpLocks/>
          </p:cNvCxnSpPr>
          <p:nvPr/>
        </p:nvCxnSpPr>
        <p:spPr>
          <a:xfrm>
            <a:off x="-58220" y="2342507"/>
            <a:ext cx="1230844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F3FDB3-3F49-2C18-A117-A9BD19636ED5}"/>
              </a:ext>
            </a:extLst>
          </p:cNvPr>
          <p:cNvSpPr txBox="1"/>
          <p:nvPr/>
        </p:nvSpPr>
        <p:spPr>
          <a:xfrm>
            <a:off x="44521" y="374950"/>
            <a:ext cx="10299629" cy="707886"/>
          </a:xfrm>
          <a:prstGeom prst="rect">
            <a:avLst/>
          </a:prstGeom>
          <a:noFill/>
        </p:spPr>
        <p:txBody>
          <a:bodyPr wrap="square" rtlCol="0">
            <a:spAutoFit/>
          </a:bodyPr>
          <a:lstStyle/>
          <a:p>
            <a:r>
              <a:rPr lang="en-IN" sz="4000" dirty="0">
                <a:latin typeface="Algerian" panose="04020705040A02060702" pitchFamily="82" charset="0"/>
              </a:rPr>
              <a:t>IMPLEMENTATION OF SUM FUNCTION</a:t>
            </a:r>
          </a:p>
        </p:txBody>
      </p:sp>
      <p:sp>
        <p:nvSpPr>
          <p:cNvPr id="4" name="TextBox 3">
            <a:extLst>
              <a:ext uri="{FF2B5EF4-FFF2-40B4-BE49-F238E27FC236}">
                <a16:creationId xmlns:a16="http://schemas.microsoft.com/office/drawing/2014/main" id="{A7EE0074-130F-56E9-69E7-57359AD7F5B4}"/>
              </a:ext>
            </a:extLst>
          </p:cNvPr>
          <p:cNvSpPr txBox="1"/>
          <p:nvPr/>
        </p:nvSpPr>
        <p:spPr>
          <a:xfrm>
            <a:off x="44521" y="1316235"/>
            <a:ext cx="11746986" cy="646331"/>
          </a:xfrm>
          <a:prstGeom prst="rect">
            <a:avLst/>
          </a:prstGeom>
          <a:ln>
            <a:noFill/>
          </a:ln>
        </p:spPr>
        <p:style>
          <a:lnRef idx="0">
            <a:scrgbClr r="0" g="0" b="0"/>
          </a:lnRef>
          <a:fillRef idx="1001">
            <a:schemeClr val="dk1"/>
          </a:fillRef>
          <a:effectRef idx="0">
            <a:scrgbClr r="0" g="0" b="0"/>
          </a:effectRef>
          <a:fontRef idx="minor">
            <a:schemeClr val="dk1"/>
          </a:fontRef>
        </p:style>
        <p:txBody>
          <a:bodyPr wrap="square">
            <a:spAutoFit/>
          </a:bodyPr>
          <a:lstStyle/>
          <a:p>
            <a:r>
              <a:rPr lang="en-US" b="1" i="0" dirty="0">
                <a:solidFill>
                  <a:schemeClr val="tx1"/>
                </a:solidFill>
                <a:effectLst/>
                <a:latin typeface="Nunito" pitchFamily="2" charset="0"/>
              </a:rPr>
              <a:t>The sum of numbers in the list is required everywhere. Python provides an inbuilt function sum() which sums up the numbers in the list.</a:t>
            </a:r>
            <a:endParaRPr lang="en-IN" b="1" dirty="0">
              <a:solidFill>
                <a:schemeClr val="tx1"/>
              </a:solidFill>
            </a:endParaRPr>
          </a:p>
        </p:txBody>
      </p:sp>
    </p:spTree>
    <p:extLst>
      <p:ext uri="{BB962C8B-B14F-4D97-AF65-F5344CB8AC3E}">
        <p14:creationId xmlns:p14="http://schemas.microsoft.com/office/powerpoint/2010/main" val="2749673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FD70-B772-B2D3-27D8-6E79C2589C7D}"/>
              </a:ext>
            </a:extLst>
          </p:cNvPr>
          <p:cNvSpPr>
            <a:spLocks noGrp="1"/>
          </p:cNvSpPr>
          <p:nvPr>
            <p:ph type="title" idx="4294967295"/>
          </p:nvPr>
        </p:nvSpPr>
        <p:spPr>
          <a:xfrm>
            <a:off x="2217239" y="162202"/>
            <a:ext cx="9358312" cy="1468438"/>
          </a:xfrm>
        </p:spPr>
        <p:txBody>
          <a:bodyPr>
            <a:normAutofit/>
          </a:bodyPr>
          <a:lstStyle/>
          <a:p>
            <a:r>
              <a:rPr lang="en-IN" sz="6600" dirty="0"/>
              <a:t>        Histogram</a:t>
            </a:r>
            <a:r>
              <a:rPr lang="en-IN" sz="2800" dirty="0"/>
              <a:t> </a:t>
            </a:r>
          </a:p>
        </p:txBody>
      </p:sp>
      <p:pic>
        <p:nvPicPr>
          <p:cNvPr id="4" name="Picture 3">
            <a:extLst>
              <a:ext uri="{FF2B5EF4-FFF2-40B4-BE49-F238E27FC236}">
                <a16:creationId xmlns:a16="http://schemas.microsoft.com/office/drawing/2014/main" id="{9161B2D9-2C9D-A2B0-062F-A34063DA3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24" y="2604372"/>
            <a:ext cx="5347922" cy="2891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E4F43E12-EABD-516D-E0C0-8FB58B711F7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92699" y="-162202"/>
            <a:ext cx="2179787" cy="1792842"/>
          </a:xfrm>
          <a:prstGeom prst="rect">
            <a:avLst/>
          </a:prstGeom>
        </p:spPr>
      </p:pic>
      <p:cxnSp>
        <p:nvCxnSpPr>
          <p:cNvPr id="6" name="Straight Connector 5">
            <a:extLst>
              <a:ext uri="{FF2B5EF4-FFF2-40B4-BE49-F238E27FC236}">
                <a16:creationId xmlns:a16="http://schemas.microsoft.com/office/drawing/2014/main" id="{6CC7FFDB-D4E9-CA8E-3C87-3AE4CE21A9B0}"/>
              </a:ext>
            </a:extLst>
          </p:cNvPr>
          <p:cNvCxnSpPr>
            <a:cxnSpLocks/>
          </p:cNvCxnSpPr>
          <p:nvPr/>
        </p:nvCxnSpPr>
        <p:spPr>
          <a:xfrm>
            <a:off x="0" y="1345914"/>
            <a:ext cx="1230844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987F0A8-1EB9-74DD-99A1-C859F7D1C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3034" y="2613284"/>
            <a:ext cx="5347922" cy="2931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0" name="Straight Connector 9">
            <a:extLst>
              <a:ext uri="{FF2B5EF4-FFF2-40B4-BE49-F238E27FC236}">
                <a16:creationId xmlns:a16="http://schemas.microsoft.com/office/drawing/2014/main" id="{1EBA8C34-EAE5-7582-AA0B-F84FD6B63400}"/>
              </a:ext>
            </a:extLst>
          </p:cNvPr>
          <p:cNvCxnSpPr>
            <a:cxnSpLocks/>
          </p:cNvCxnSpPr>
          <p:nvPr/>
        </p:nvCxnSpPr>
        <p:spPr>
          <a:xfrm>
            <a:off x="5878531" y="1345914"/>
            <a:ext cx="80480" cy="55120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23B300-9C27-FD47-0ADA-05887B5F8112}"/>
              </a:ext>
            </a:extLst>
          </p:cNvPr>
          <p:cNvSpPr txBox="1"/>
          <p:nvPr/>
        </p:nvSpPr>
        <p:spPr>
          <a:xfrm>
            <a:off x="1665278" y="1601101"/>
            <a:ext cx="6185042" cy="707886"/>
          </a:xfrm>
          <a:prstGeom prst="rect">
            <a:avLst/>
          </a:prstGeom>
          <a:noFill/>
        </p:spPr>
        <p:txBody>
          <a:bodyPr wrap="square">
            <a:spAutoFit/>
          </a:bodyPr>
          <a:lstStyle/>
          <a:p>
            <a:r>
              <a:rPr lang="en-US" sz="4000" b="1" dirty="0">
                <a:latin typeface="Arial Black" panose="020B0A04020102020204" pitchFamily="34" charset="0"/>
              </a:rPr>
              <a:t>INPUT</a:t>
            </a:r>
            <a:endParaRPr lang="en-IN" sz="4000" b="1" dirty="0">
              <a:latin typeface="Arial Black" panose="020B0A04020102020204" pitchFamily="34" charset="0"/>
            </a:endParaRPr>
          </a:p>
        </p:txBody>
      </p:sp>
      <p:sp>
        <p:nvSpPr>
          <p:cNvPr id="12" name="TextBox 11">
            <a:extLst>
              <a:ext uri="{FF2B5EF4-FFF2-40B4-BE49-F238E27FC236}">
                <a16:creationId xmlns:a16="http://schemas.microsoft.com/office/drawing/2014/main" id="{A00BE326-228A-141C-6ED3-01211FD84C02}"/>
              </a:ext>
            </a:extLst>
          </p:cNvPr>
          <p:cNvSpPr txBox="1"/>
          <p:nvPr/>
        </p:nvSpPr>
        <p:spPr>
          <a:xfrm>
            <a:off x="7831596" y="1646648"/>
            <a:ext cx="2590798" cy="646331"/>
          </a:xfrm>
          <a:prstGeom prst="rect">
            <a:avLst/>
          </a:prstGeom>
          <a:noFill/>
        </p:spPr>
        <p:txBody>
          <a:bodyPr wrap="square" rtlCol="0">
            <a:spAutoFit/>
          </a:bodyPr>
          <a:lstStyle/>
          <a:p>
            <a:r>
              <a:rPr lang="en-US" sz="3600" b="1" dirty="0">
                <a:latin typeface="Arial Black" panose="020B0A04020102020204" pitchFamily="34" charset="0"/>
              </a:rPr>
              <a:t>OUTPUT</a:t>
            </a:r>
            <a:endParaRPr lang="en-IN" sz="3600" b="1" dirty="0">
              <a:latin typeface="Arial Black" panose="020B0A04020102020204" pitchFamily="34" charset="0"/>
            </a:endParaRPr>
          </a:p>
        </p:txBody>
      </p:sp>
    </p:spTree>
    <p:extLst>
      <p:ext uri="{BB962C8B-B14F-4D97-AF65-F5344CB8AC3E}">
        <p14:creationId xmlns:p14="http://schemas.microsoft.com/office/powerpoint/2010/main" val="899421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06F8AD3-F6BE-9821-C491-4BEBE47DCC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95964" y="1428964"/>
            <a:ext cx="4000072" cy="4000072"/>
          </a:xfrm>
          <a:prstGeom prst="rect">
            <a:avLst/>
          </a:prstGeom>
        </p:spPr>
      </p:pic>
    </p:spTree>
    <p:extLst>
      <p:ext uri="{BB962C8B-B14F-4D97-AF65-F5344CB8AC3E}">
        <p14:creationId xmlns:p14="http://schemas.microsoft.com/office/powerpoint/2010/main" val="1783317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69F7-9D76-3710-954B-9B0593412F9C}"/>
              </a:ext>
            </a:extLst>
          </p:cNvPr>
          <p:cNvSpPr>
            <a:spLocks noGrp="1"/>
          </p:cNvSpPr>
          <p:nvPr>
            <p:ph type="title"/>
          </p:nvPr>
        </p:nvSpPr>
        <p:spPr>
          <a:xfrm>
            <a:off x="303943" y="334302"/>
            <a:ext cx="10515600" cy="1325563"/>
          </a:xfrm>
        </p:spPr>
        <p:txBody>
          <a:bodyPr>
            <a:normAutofit/>
          </a:bodyPr>
          <a:lstStyle/>
          <a:p>
            <a:r>
              <a:rPr lang="en-IN" sz="8800" dirty="0">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D93B200-B7EB-4091-D17C-945E943FFC91}"/>
              </a:ext>
            </a:extLst>
          </p:cNvPr>
          <p:cNvSpPr>
            <a:spLocks noGrp="1"/>
          </p:cNvSpPr>
          <p:nvPr>
            <p:ph idx="1"/>
          </p:nvPr>
        </p:nvSpPr>
        <p:spPr>
          <a:xfrm>
            <a:off x="444843" y="2172360"/>
            <a:ext cx="10233800" cy="4351338"/>
          </a:xfrm>
        </p:spPr>
        <p:txBody>
          <a:bodyPr/>
          <a:lstStyle/>
          <a:p>
            <a:r>
              <a:rPr lang="en-IN" dirty="0"/>
              <a:t>Performance analysis of outcome based on learning is a system which will strive for excellence at different levels and diverse dimensions in the field of student’s interest.</a:t>
            </a:r>
          </a:p>
          <a:p>
            <a:r>
              <a:rPr lang="en-US" dirty="0"/>
              <a:t>This paper proposes a complete system that is developed to analyze and predict the student's performance only.</a:t>
            </a:r>
            <a:endParaRPr lang="en-IN" dirty="0"/>
          </a:p>
          <a:p>
            <a:r>
              <a:rPr lang="en-US" dirty="0"/>
              <a:t>The proposed analyzes the students demographic data, study related and psychological characteristics to extract all possible knowledge from students and teachers.</a:t>
            </a:r>
            <a:endParaRPr lang="en-IN" dirty="0"/>
          </a:p>
        </p:txBody>
      </p:sp>
      <p:pic>
        <p:nvPicPr>
          <p:cNvPr id="5" name="Picture 4">
            <a:extLst>
              <a:ext uri="{FF2B5EF4-FFF2-40B4-BE49-F238E27FC236}">
                <a16:creationId xmlns:a16="http://schemas.microsoft.com/office/drawing/2014/main" id="{1D31080E-F491-4A24-7A45-862AA02158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42682" y="0"/>
            <a:ext cx="2252716" cy="1825625"/>
          </a:xfrm>
          <a:prstGeom prst="rect">
            <a:avLst/>
          </a:prstGeom>
        </p:spPr>
      </p:pic>
    </p:spTree>
    <p:extLst>
      <p:ext uri="{BB962C8B-B14F-4D97-AF65-F5344CB8AC3E}">
        <p14:creationId xmlns:p14="http://schemas.microsoft.com/office/powerpoint/2010/main" val="665957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74F0-843B-856A-B0CA-1582B6980898}"/>
              </a:ext>
            </a:extLst>
          </p:cNvPr>
          <p:cNvSpPr>
            <a:spLocks noGrp="1"/>
          </p:cNvSpPr>
          <p:nvPr>
            <p:ph type="title"/>
          </p:nvPr>
        </p:nvSpPr>
        <p:spPr>
          <a:xfrm>
            <a:off x="-1823234" y="116282"/>
            <a:ext cx="8429517" cy="1220903"/>
          </a:xfrm>
        </p:spPr>
        <p:txBody>
          <a:bodyPr>
            <a:normAutofit/>
          </a:bodyPr>
          <a:lstStyle/>
          <a:p>
            <a:pPr algn="ctr"/>
            <a:r>
              <a:rPr lang="en-IN" sz="4800" dirty="0">
                <a:latin typeface="Algerian" panose="04020705040A02060702" pitchFamily="82" charset="0"/>
              </a:rPr>
              <a:t>Read csv file</a:t>
            </a:r>
          </a:p>
        </p:txBody>
      </p:sp>
      <p:pic>
        <p:nvPicPr>
          <p:cNvPr id="5" name="Content Placeholder 4">
            <a:extLst>
              <a:ext uri="{FF2B5EF4-FFF2-40B4-BE49-F238E27FC236}">
                <a16:creationId xmlns:a16="http://schemas.microsoft.com/office/drawing/2014/main" id="{20A367C7-7996-64FB-0E1A-938BF68D92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9527" y="1337185"/>
            <a:ext cx="10819438" cy="981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5FA18BD-5A07-79F3-2CDD-923477867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093" y="3429000"/>
            <a:ext cx="9841675" cy="3429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4" name="Straight Connector 3">
            <a:extLst>
              <a:ext uri="{FF2B5EF4-FFF2-40B4-BE49-F238E27FC236}">
                <a16:creationId xmlns:a16="http://schemas.microsoft.com/office/drawing/2014/main" id="{17BD19B9-416E-059B-1975-74EAB50D4E75}"/>
              </a:ext>
            </a:extLst>
          </p:cNvPr>
          <p:cNvCxnSpPr/>
          <p:nvPr/>
        </p:nvCxnSpPr>
        <p:spPr>
          <a:xfrm flipV="1">
            <a:off x="0" y="801384"/>
            <a:ext cx="12192000" cy="113016"/>
          </a:xfrm>
          <a:prstGeom prst="line">
            <a:avLst/>
          </a:prstGeom>
          <a:ln w="57150"/>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AB5CF04-277D-E292-089C-7B4D556C8F36}"/>
              </a:ext>
            </a:extLst>
          </p:cNvPr>
          <p:cNvSpPr txBox="1"/>
          <p:nvPr/>
        </p:nvSpPr>
        <p:spPr>
          <a:xfrm>
            <a:off x="-77057" y="1525423"/>
            <a:ext cx="7058346" cy="523220"/>
          </a:xfrm>
          <a:prstGeom prst="rect">
            <a:avLst/>
          </a:prstGeom>
          <a:noFill/>
        </p:spPr>
        <p:txBody>
          <a:bodyPr wrap="square">
            <a:spAutoFit/>
          </a:bodyPr>
          <a:lstStyle/>
          <a:p>
            <a:r>
              <a:rPr lang="en-US" sz="2800" b="1" dirty="0">
                <a:latin typeface="Arial Black" panose="020B0A04020102020204" pitchFamily="34" charset="0"/>
              </a:rPr>
              <a:t>INPUT</a:t>
            </a:r>
            <a:endParaRPr lang="en-IN" sz="2800" b="1" dirty="0">
              <a:latin typeface="Arial Black" panose="020B0A04020102020204" pitchFamily="34" charset="0"/>
            </a:endParaRPr>
          </a:p>
        </p:txBody>
      </p:sp>
      <p:sp>
        <p:nvSpPr>
          <p:cNvPr id="9" name="TextBox 8">
            <a:extLst>
              <a:ext uri="{FF2B5EF4-FFF2-40B4-BE49-F238E27FC236}">
                <a16:creationId xmlns:a16="http://schemas.microsoft.com/office/drawing/2014/main" id="{367DB0E0-1691-0283-7801-1A84CB86FCFC}"/>
              </a:ext>
            </a:extLst>
          </p:cNvPr>
          <p:cNvSpPr txBox="1"/>
          <p:nvPr/>
        </p:nvSpPr>
        <p:spPr>
          <a:xfrm>
            <a:off x="190585" y="4780801"/>
            <a:ext cx="7058346" cy="523220"/>
          </a:xfrm>
          <a:prstGeom prst="rect">
            <a:avLst/>
          </a:prstGeom>
          <a:noFill/>
        </p:spPr>
        <p:txBody>
          <a:bodyPr wrap="square">
            <a:spAutoFit/>
          </a:bodyPr>
          <a:lstStyle/>
          <a:p>
            <a:r>
              <a:rPr lang="en-US" sz="2800" dirty="0">
                <a:latin typeface="Arial Black" panose="020B0A04020102020204" pitchFamily="34" charset="0"/>
              </a:rPr>
              <a:t>OUTPUT</a:t>
            </a:r>
            <a:endParaRPr lang="en-IN" sz="2800" dirty="0">
              <a:latin typeface="Arial Black" panose="020B0A04020102020204" pitchFamily="34" charset="0"/>
            </a:endParaRPr>
          </a:p>
        </p:txBody>
      </p:sp>
    </p:spTree>
    <p:extLst>
      <p:ext uri="{BB962C8B-B14F-4D97-AF65-F5344CB8AC3E}">
        <p14:creationId xmlns:p14="http://schemas.microsoft.com/office/powerpoint/2010/main" val="2392274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CA1FE-27F7-E106-8355-66D5B866DF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1" y="2485208"/>
            <a:ext cx="7019477" cy="638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6453ACD5-0AD8-DE7B-E62A-D814AE063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21" y="4660655"/>
            <a:ext cx="12102957" cy="2099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089AF14E-D4DD-EBF4-B778-A67DE231AB1A}"/>
              </a:ext>
            </a:extLst>
          </p:cNvPr>
          <p:cNvCxnSpPr/>
          <p:nvPr/>
        </p:nvCxnSpPr>
        <p:spPr>
          <a:xfrm>
            <a:off x="0" y="1253447"/>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D6F183B-212A-3613-23F0-8212FD70BC56}"/>
              </a:ext>
            </a:extLst>
          </p:cNvPr>
          <p:cNvSpPr txBox="1"/>
          <p:nvPr/>
        </p:nvSpPr>
        <p:spPr>
          <a:xfrm>
            <a:off x="187504" y="1576940"/>
            <a:ext cx="6149082" cy="584775"/>
          </a:xfrm>
          <a:prstGeom prst="rect">
            <a:avLst/>
          </a:prstGeom>
          <a:noFill/>
        </p:spPr>
        <p:txBody>
          <a:bodyPr wrap="square">
            <a:spAutoFit/>
          </a:bodyPr>
          <a:lstStyle/>
          <a:p>
            <a:r>
              <a:rPr lang="en-US" sz="3200" b="1" dirty="0">
                <a:latin typeface="Arial Black" panose="020B0A04020102020204" pitchFamily="34" charset="0"/>
              </a:rPr>
              <a:t>INPUT</a:t>
            </a:r>
            <a:endParaRPr lang="en-IN" sz="3200" b="1" dirty="0">
              <a:latin typeface="Arial Black" panose="020B0A04020102020204" pitchFamily="34" charset="0"/>
            </a:endParaRPr>
          </a:p>
        </p:txBody>
      </p:sp>
      <p:sp>
        <p:nvSpPr>
          <p:cNvPr id="11" name="TextBox 10">
            <a:extLst>
              <a:ext uri="{FF2B5EF4-FFF2-40B4-BE49-F238E27FC236}">
                <a16:creationId xmlns:a16="http://schemas.microsoft.com/office/drawing/2014/main" id="{3BC8474C-D976-98A4-953B-04542002EC48}"/>
              </a:ext>
            </a:extLst>
          </p:cNvPr>
          <p:cNvSpPr txBox="1"/>
          <p:nvPr/>
        </p:nvSpPr>
        <p:spPr>
          <a:xfrm>
            <a:off x="187504" y="3734658"/>
            <a:ext cx="6149082" cy="584775"/>
          </a:xfrm>
          <a:prstGeom prst="rect">
            <a:avLst/>
          </a:prstGeom>
          <a:noFill/>
        </p:spPr>
        <p:txBody>
          <a:bodyPr wrap="square">
            <a:spAutoFit/>
          </a:bodyPr>
          <a:lstStyle/>
          <a:p>
            <a:r>
              <a:rPr lang="en-US" sz="3200" b="1" dirty="0">
                <a:latin typeface="Arial Black" panose="020B0A04020102020204" pitchFamily="34" charset="0"/>
              </a:rPr>
              <a:t>OUTPUT</a:t>
            </a:r>
            <a:endParaRPr lang="en-IN" sz="3200" b="1" dirty="0">
              <a:latin typeface="Arial Black" panose="020B0A04020102020204" pitchFamily="34" charset="0"/>
            </a:endParaRPr>
          </a:p>
        </p:txBody>
      </p:sp>
      <p:sp>
        <p:nvSpPr>
          <p:cNvPr id="4" name="TextBox 3">
            <a:extLst>
              <a:ext uri="{FF2B5EF4-FFF2-40B4-BE49-F238E27FC236}">
                <a16:creationId xmlns:a16="http://schemas.microsoft.com/office/drawing/2014/main" id="{E9650C5B-9AAA-4E00-9F75-70D01BDB213E}"/>
              </a:ext>
            </a:extLst>
          </p:cNvPr>
          <p:cNvSpPr txBox="1"/>
          <p:nvPr/>
        </p:nvSpPr>
        <p:spPr>
          <a:xfrm>
            <a:off x="44521" y="374950"/>
            <a:ext cx="10299629" cy="707886"/>
          </a:xfrm>
          <a:prstGeom prst="rect">
            <a:avLst/>
          </a:prstGeom>
          <a:noFill/>
        </p:spPr>
        <p:txBody>
          <a:bodyPr wrap="square" rtlCol="0">
            <a:spAutoFit/>
          </a:bodyPr>
          <a:lstStyle/>
          <a:p>
            <a:r>
              <a:rPr lang="en-IN" sz="4000" dirty="0">
                <a:latin typeface="Algerian" panose="04020705040A02060702" pitchFamily="82" charset="0"/>
              </a:rPr>
              <a:t>IMPLEMENTATION OF DROP FUNCTION</a:t>
            </a:r>
          </a:p>
        </p:txBody>
      </p:sp>
      <p:sp>
        <p:nvSpPr>
          <p:cNvPr id="15" name="TextBox 14">
            <a:extLst>
              <a:ext uri="{FF2B5EF4-FFF2-40B4-BE49-F238E27FC236}">
                <a16:creationId xmlns:a16="http://schemas.microsoft.com/office/drawing/2014/main" id="{5248C05E-5E6B-EA5E-C1D2-2BBE499520C9}"/>
              </a:ext>
            </a:extLst>
          </p:cNvPr>
          <p:cNvSpPr txBox="1"/>
          <p:nvPr/>
        </p:nvSpPr>
        <p:spPr>
          <a:xfrm>
            <a:off x="8984512" y="500049"/>
            <a:ext cx="3019984" cy="3970318"/>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kumimoji="0" lang="en-US" altLang="en-US" sz="1800" b="0" i="0" u="none" strike="noStrike" cap="none" normalizeH="0" baseline="0" dirty="0">
                <a:ln>
                  <a:noFill/>
                </a:ln>
                <a:solidFill>
                  <a:srgbClr val="000000"/>
                </a:solidFill>
                <a:effectLst/>
                <a:latin typeface="Arial Rounded MT Bold" panose="020F0704030504030204" pitchFamily="34" charset="0"/>
                <a:cs typeface="Courier New" panose="02070309020205020404" pitchFamily="49" charset="0"/>
              </a:rPr>
              <a:t>DROP FUNCTION</a:t>
            </a:r>
            <a:r>
              <a:rPr kumimoji="0" lang="en-US" altLang="en-US" sz="1800" b="0" i="0" u="none" strike="noStrike" cap="none" normalizeH="0" baseline="0" dirty="0">
                <a:ln>
                  <a:noFill/>
                </a:ln>
                <a:solidFill>
                  <a:srgbClr val="000000"/>
                </a:solidFill>
                <a:effectLst/>
                <a:latin typeface="Arial Rounded MT Bold" panose="020F0704030504030204" pitchFamily="34" charset="0"/>
                <a:cs typeface="Open Sans" panose="020B0606030504020204" pitchFamily="34" charset="0"/>
              </a:rPr>
              <a:t> removes the definition of an existing function. To execute this command the user must be the owner of the function. The argument types to the function must be specified, since several different functions can exist with the same name and different argument lists.</a:t>
            </a:r>
            <a:r>
              <a:rPr kumimoji="0" lang="en-US" altLang="en-US" sz="1400" b="0" i="0" u="none" strike="noStrike" cap="none" normalizeH="0" baseline="0" dirty="0">
                <a:ln>
                  <a:noFill/>
                </a:ln>
                <a:solidFill>
                  <a:schemeClr val="tx1"/>
                </a:solidFill>
                <a:effectLst/>
                <a:latin typeface="Arial Rounded MT Bold" panose="020F0704030504030204" pitchFamily="34" charset="0"/>
              </a:rPr>
              <a:t> </a:t>
            </a:r>
            <a:endParaRPr kumimoji="0" lang="en-US" altLang="en-US" sz="4000" b="0" i="0" u="none" strike="noStrike" cap="none" normalizeH="0" baseline="0" dirty="0">
              <a:ln>
                <a:noFill/>
              </a:ln>
              <a:solidFill>
                <a:schemeClr val="tx1"/>
              </a:solidFill>
              <a:effectLst/>
              <a:latin typeface="Arial Rounded MT Bold" panose="020F0704030504030204" pitchFamily="34" charset="0"/>
            </a:endParaRPr>
          </a:p>
          <a:p>
            <a:endParaRPr lang="en-IN" dirty="0">
              <a:latin typeface="Arial Rounded MT Bold" panose="020F0704030504030204" pitchFamily="34" charset="0"/>
            </a:endParaRPr>
          </a:p>
        </p:txBody>
      </p:sp>
    </p:spTree>
    <p:extLst>
      <p:ext uri="{BB962C8B-B14F-4D97-AF65-F5344CB8AC3E}">
        <p14:creationId xmlns:p14="http://schemas.microsoft.com/office/powerpoint/2010/main" val="746115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4D4A5-F3BF-EDD0-1707-9428357CC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49" y="2166018"/>
            <a:ext cx="8453099" cy="832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7AC80FE-C7E5-DF8D-3EFD-CEDF373E7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0" y="4497640"/>
            <a:ext cx="12054340" cy="22264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7" name="Straight Connector 6">
            <a:extLst>
              <a:ext uri="{FF2B5EF4-FFF2-40B4-BE49-F238E27FC236}">
                <a16:creationId xmlns:a16="http://schemas.microsoft.com/office/drawing/2014/main" id="{D167A3CE-58F9-3D45-5570-F0956D23302B}"/>
              </a:ext>
            </a:extLst>
          </p:cNvPr>
          <p:cNvCxnSpPr/>
          <p:nvPr/>
        </p:nvCxnSpPr>
        <p:spPr>
          <a:xfrm flipV="1">
            <a:off x="0" y="1171254"/>
            <a:ext cx="12192000" cy="9246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AEB45F3-24A1-9FD1-9674-A9C4D3E108BD}"/>
              </a:ext>
            </a:extLst>
          </p:cNvPr>
          <p:cNvSpPr txBox="1"/>
          <p:nvPr/>
        </p:nvSpPr>
        <p:spPr>
          <a:xfrm>
            <a:off x="140449" y="1436761"/>
            <a:ext cx="6128534" cy="646331"/>
          </a:xfrm>
          <a:prstGeom prst="rect">
            <a:avLst/>
          </a:prstGeom>
          <a:noFill/>
        </p:spPr>
        <p:txBody>
          <a:bodyPr wrap="square">
            <a:spAutoFit/>
          </a:bodyPr>
          <a:lstStyle/>
          <a:p>
            <a:r>
              <a:rPr lang="en-US" sz="3600" b="1" dirty="0">
                <a:solidFill>
                  <a:schemeClr val="bg1"/>
                </a:solidFill>
                <a:latin typeface="Arial Black" panose="020B0A04020102020204" pitchFamily="34" charset="0"/>
              </a:rPr>
              <a:t>INPUT</a:t>
            </a:r>
            <a:endParaRPr lang="en-IN" sz="3600" b="1" dirty="0">
              <a:solidFill>
                <a:schemeClr val="bg1"/>
              </a:solidFill>
              <a:latin typeface="Arial Black" panose="020B0A04020102020204" pitchFamily="34" charset="0"/>
            </a:endParaRPr>
          </a:p>
        </p:txBody>
      </p:sp>
      <p:sp>
        <p:nvSpPr>
          <p:cNvPr id="11" name="TextBox 10">
            <a:extLst>
              <a:ext uri="{FF2B5EF4-FFF2-40B4-BE49-F238E27FC236}">
                <a16:creationId xmlns:a16="http://schemas.microsoft.com/office/drawing/2014/main" id="{C9B47E5A-D664-BC1E-0429-4A87DE7AEA4F}"/>
              </a:ext>
            </a:extLst>
          </p:cNvPr>
          <p:cNvSpPr txBox="1"/>
          <p:nvPr/>
        </p:nvSpPr>
        <p:spPr>
          <a:xfrm>
            <a:off x="125037" y="3678269"/>
            <a:ext cx="6143946" cy="584775"/>
          </a:xfrm>
          <a:prstGeom prst="rect">
            <a:avLst/>
          </a:prstGeom>
          <a:noFill/>
        </p:spPr>
        <p:txBody>
          <a:bodyPr wrap="square">
            <a:spAutoFit/>
          </a:bodyPr>
          <a:lstStyle/>
          <a:p>
            <a:r>
              <a:rPr lang="en-US" sz="3200" b="1" dirty="0">
                <a:solidFill>
                  <a:schemeClr val="bg1"/>
                </a:solidFill>
                <a:latin typeface="Arial Black" panose="020B0A04020102020204" pitchFamily="34" charset="0"/>
              </a:rPr>
              <a:t>OUTPUT</a:t>
            </a:r>
            <a:endParaRPr lang="en-IN" sz="1800" b="1"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7B32D94E-3785-6482-0988-DADD26944155}"/>
              </a:ext>
            </a:extLst>
          </p:cNvPr>
          <p:cNvSpPr txBox="1"/>
          <p:nvPr/>
        </p:nvSpPr>
        <p:spPr>
          <a:xfrm>
            <a:off x="44521" y="374950"/>
            <a:ext cx="10299629" cy="707886"/>
          </a:xfrm>
          <a:prstGeom prst="rect">
            <a:avLst/>
          </a:prstGeom>
          <a:noFill/>
        </p:spPr>
        <p:txBody>
          <a:bodyPr wrap="square" rtlCol="0">
            <a:spAutoFit/>
          </a:bodyPr>
          <a:lstStyle/>
          <a:p>
            <a:r>
              <a:rPr lang="en-IN" sz="4000" dirty="0">
                <a:latin typeface="Algerian" panose="04020705040A02060702" pitchFamily="82" charset="0"/>
              </a:rPr>
              <a:t>ROUND OFF:-</a:t>
            </a:r>
          </a:p>
        </p:txBody>
      </p:sp>
      <p:sp>
        <p:nvSpPr>
          <p:cNvPr id="2" name="TextBox 1">
            <a:extLst>
              <a:ext uri="{FF2B5EF4-FFF2-40B4-BE49-F238E27FC236}">
                <a16:creationId xmlns:a16="http://schemas.microsoft.com/office/drawing/2014/main" id="{73F7A949-59D7-E18F-AA5E-DBDA63E71E91}"/>
              </a:ext>
            </a:extLst>
          </p:cNvPr>
          <p:cNvSpPr txBox="1"/>
          <p:nvPr/>
        </p:nvSpPr>
        <p:spPr>
          <a:xfrm>
            <a:off x="3775648" y="140354"/>
            <a:ext cx="4986670" cy="14773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0" i="0" dirty="0">
                <a:solidFill>
                  <a:srgbClr val="273239"/>
                </a:solidFill>
                <a:effectLst/>
                <a:highlight>
                  <a:srgbClr val="FFFFFF"/>
                </a:highlight>
                <a:latin typeface="Nunito" pitchFamily="2" charset="0"/>
              </a:rPr>
              <a:t>The `round()` function in Python is used to round numbers. It takes two parameters: the number to be rounded and, optionally, the number of decimal places. If no decimal places are specified, it rounds to the nearest integer.</a:t>
            </a:r>
            <a:endParaRPr lang="en-IN" dirty="0"/>
          </a:p>
        </p:txBody>
      </p:sp>
    </p:spTree>
    <p:extLst>
      <p:ext uri="{BB962C8B-B14F-4D97-AF65-F5344CB8AC3E}">
        <p14:creationId xmlns:p14="http://schemas.microsoft.com/office/powerpoint/2010/main" val="210241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A0C1-2479-2367-5125-DA9CFEC227CE}"/>
              </a:ext>
            </a:extLst>
          </p:cNvPr>
          <p:cNvSpPr>
            <a:spLocks noGrp="1"/>
          </p:cNvSpPr>
          <p:nvPr>
            <p:ph type="title"/>
          </p:nvPr>
        </p:nvSpPr>
        <p:spPr>
          <a:xfrm>
            <a:off x="0" y="-71919"/>
            <a:ext cx="8770571" cy="1560716"/>
          </a:xfrm>
        </p:spPr>
        <p:txBody>
          <a:bodyPr/>
          <a:lstStyle/>
          <a:p>
            <a:r>
              <a:rPr lang="en-IN" dirty="0"/>
              <a:t>Round off :-</a:t>
            </a:r>
          </a:p>
        </p:txBody>
      </p:sp>
      <p:pic>
        <p:nvPicPr>
          <p:cNvPr id="4" name="Picture 3">
            <a:extLst>
              <a:ext uri="{FF2B5EF4-FFF2-40B4-BE49-F238E27FC236}">
                <a16:creationId xmlns:a16="http://schemas.microsoft.com/office/drawing/2014/main" id="{392C6FD7-12E1-4880-3A7A-B21E6296F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55" y="2251775"/>
            <a:ext cx="7609750" cy="762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B01541A-A1D8-47E7-EC51-94F4D6E954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55" y="4194469"/>
            <a:ext cx="10735415" cy="21718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5" name="Straight Connector 4">
            <a:extLst>
              <a:ext uri="{FF2B5EF4-FFF2-40B4-BE49-F238E27FC236}">
                <a16:creationId xmlns:a16="http://schemas.microsoft.com/office/drawing/2014/main" id="{1BB412F5-B959-B577-A55F-6D332631F9F7}"/>
              </a:ext>
            </a:extLst>
          </p:cNvPr>
          <p:cNvCxnSpPr>
            <a:cxnSpLocks/>
          </p:cNvCxnSpPr>
          <p:nvPr/>
        </p:nvCxnSpPr>
        <p:spPr>
          <a:xfrm flipV="1">
            <a:off x="0" y="1411834"/>
            <a:ext cx="12192000" cy="1119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9BBB28-1560-79DD-6824-D3D552E92112}"/>
              </a:ext>
            </a:extLst>
          </p:cNvPr>
          <p:cNvSpPr txBox="1"/>
          <p:nvPr/>
        </p:nvSpPr>
        <p:spPr>
          <a:xfrm>
            <a:off x="0" y="1459842"/>
            <a:ext cx="6113122" cy="584775"/>
          </a:xfrm>
          <a:prstGeom prst="rect">
            <a:avLst/>
          </a:prstGeom>
          <a:noFill/>
        </p:spPr>
        <p:txBody>
          <a:bodyPr wrap="square">
            <a:spAutoFit/>
          </a:bodyPr>
          <a:lstStyle/>
          <a:p>
            <a:r>
              <a:rPr lang="en-US" sz="3200" b="1" dirty="0">
                <a:latin typeface="Arial Black" panose="020B0A04020102020204" pitchFamily="34" charset="0"/>
              </a:rPr>
              <a:t>INPUT</a:t>
            </a:r>
            <a:endParaRPr lang="en-IN" sz="3200" b="1" dirty="0">
              <a:latin typeface="Arial Black" panose="020B0A04020102020204" pitchFamily="34" charset="0"/>
            </a:endParaRPr>
          </a:p>
        </p:txBody>
      </p:sp>
      <p:sp>
        <p:nvSpPr>
          <p:cNvPr id="9" name="TextBox 8">
            <a:extLst>
              <a:ext uri="{FF2B5EF4-FFF2-40B4-BE49-F238E27FC236}">
                <a16:creationId xmlns:a16="http://schemas.microsoft.com/office/drawing/2014/main" id="{23049AD4-5396-44BE-AF00-62D894C188AE}"/>
              </a:ext>
            </a:extLst>
          </p:cNvPr>
          <p:cNvSpPr txBox="1"/>
          <p:nvPr/>
        </p:nvSpPr>
        <p:spPr>
          <a:xfrm>
            <a:off x="98855" y="3353741"/>
            <a:ext cx="6113122" cy="523220"/>
          </a:xfrm>
          <a:prstGeom prst="rect">
            <a:avLst/>
          </a:prstGeom>
          <a:noFill/>
        </p:spPr>
        <p:txBody>
          <a:bodyPr wrap="square">
            <a:spAutoFit/>
          </a:bodyPr>
          <a:lstStyle/>
          <a:p>
            <a:r>
              <a:rPr lang="en-US" sz="2800" b="1" dirty="0">
                <a:latin typeface="Arial Black" panose="020B0A04020102020204" pitchFamily="34" charset="0"/>
              </a:rPr>
              <a:t>OUTPUT</a:t>
            </a:r>
            <a:endParaRPr lang="en-IN" sz="2800" b="1" dirty="0">
              <a:latin typeface="Arial Black" panose="020B0A04020102020204" pitchFamily="34" charset="0"/>
            </a:endParaRPr>
          </a:p>
        </p:txBody>
      </p:sp>
      <p:sp>
        <p:nvSpPr>
          <p:cNvPr id="3" name="TextBox 2">
            <a:extLst>
              <a:ext uri="{FF2B5EF4-FFF2-40B4-BE49-F238E27FC236}">
                <a16:creationId xmlns:a16="http://schemas.microsoft.com/office/drawing/2014/main" id="{A446475B-3F09-D52D-3B7D-D88D01E4C0EA}"/>
              </a:ext>
            </a:extLst>
          </p:cNvPr>
          <p:cNvSpPr txBox="1"/>
          <p:nvPr/>
        </p:nvSpPr>
        <p:spPr>
          <a:xfrm>
            <a:off x="3648057" y="69793"/>
            <a:ext cx="629338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0" i="0" dirty="0">
                <a:solidFill>
                  <a:srgbClr val="273239"/>
                </a:solidFill>
                <a:effectLst/>
                <a:highlight>
                  <a:srgbClr val="FFFFFF"/>
                </a:highlight>
                <a:latin typeface="Nunito" pitchFamily="2" charset="0"/>
              </a:rPr>
              <a:t>The `round()` function in Python is used to round numbers. It takes two parameters: the number to be rounded and, optionally, the number of decimal places. If no decimal places are specified, it rounds to the nearest integer.</a:t>
            </a:r>
            <a:endParaRPr lang="en-IN" dirty="0"/>
          </a:p>
        </p:txBody>
      </p:sp>
    </p:spTree>
    <p:extLst>
      <p:ext uri="{BB962C8B-B14F-4D97-AF65-F5344CB8AC3E}">
        <p14:creationId xmlns:p14="http://schemas.microsoft.com/office/powerpoint/2010/main" val="2034743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2EA13-0255-46D4-62A3-C01B77770C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65" y="4297192"/>
            <a:ext cx="5291191" cy="1155792"/>
          </a:xfrm>
          <a:prstGeom prst="rect">
            <a:avLst/>
          </a:prstGeom>
        </p:spPr>
      </p:pic>
      <p:pic>
        <p:nvPicPr>
          <p:cNvPr id="5" name="Picture 4">
            <a:extLst>
              <a:ext uri="{FF2B5EF4-FFF2-40B4-BE49-F238E27FC236}">
                <a16:creationId xmlns:a16="http://schemas.microsoft.com/office/drawing/2014/main" id="{0B3D99E4-C919-A3B7-A84D-691A10E2D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9164" y="3379493"/>
            <a:ext cx="4311872" cy="3238666"/>
          </a:xfrm>
          <a:prstGeom prst="rect">
            <a:avLst/>
          </a:prstGeom>
        </p:spPr>
      </p:pic>
      <p:cxnSp>
        <p:nvCxnSpPr>
          <p:cNvPr id="7" name="Straight Connector 6">
            <a:extLst>
              <a:ext uri="{FF2B5EF4-FFF2-40B4-BE49-F238E27FC236}">
                <a16:creationId xmlns:a16="http://schemas.microsoft.com/office/drawing/2014/main" id="{8FD32FC5-15B1-92C6-8643-A3D63FC4142D}"/>
              </a:ext>
            </a:extLst>
          </p:cNvPr>
          <p:cNvCxnSpPr>
            <a:cxnSpLocks/>
          </p:cNvCxnSpPr>
          <p:nvPr/>
        </p:nvCxnSpPr>
        <p:spPr>
          <a:xfrm>
            <a:off x="0" y="2339359"/>
            <a:ext cx="12138536" cy="2964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01CC5A-3D51-1B18-49D8-461383BF59D2}"/>
              </a:ext>
            </a:extLst>
          </p:cNvPr>
          <p:cNvCxnSpPr>
            <a:cxnSpLocks/>
          </p:cNvCxnSpPr>
          <p:nvPr/>
        </p:nvCxnSpPr>
        <p:spPr>
          <a:xfrm>
            <a:off x="5926476" y="1366463"/>
            <a:ext cx="94180" cy="549153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DA0C3B-1CBC-A9D9-E48C-AB0DF89CEE9A}"/>
              </a:ext>
            </a:extLst>
          </p:cNvPr>
          <p:cNvSpPr txBox="1"/>
          <p:nvPr/>
        </p:nvSpPr>
        <p:spPr>
          <a:xfrm>
            <a:off x="1504784" y="2799242"/>
            <a:ext cx="6113122" cy="584775"/>
          </a:xfrm>
          <a:prstGeom prst="rect">
            <a:avLst/>
          </a:prstGeom>
          <a:noFill/>
        </p:spPr>
        <p:txBody>
          <a:bodyPr wrap="square">
            <a:spAutoFit/>
          </a:bodyPr>
          <a:lstStyle/>
          <a:p>
            <a:r>
              <a:rPr lang="en-US" sz="3200" b="1" dirty="0">
                <a:latin typeface="Arial Black" panose="020B0A04020102020204" pitchFamily="34" charset="0"/>
              </a:rPr>
              <a:t>INPUT</a:t>
            </a:r>
            <a:endParaRPr lang="en-IN" sz="3200" b="1" dirty="0">
              <a:latin typeface="Arial Black" panose="020B0A04020102020204" pitchFamily="34" charset="0"/>
            </a:endParaRPr>
          </a:p>
        </p:txBody>
      </p:sp>
      <p:sp>
        <p:nvSpPr>
          <p:cNvPr id="15" name="TextBox 14">
            <a:extLst>
              <a:ext uri="{FF2B5EF4-FFF2-40B4-BE49-F238E27FC236}">
                <a16:creationId xmlns:a16="http://schemas.microsoft.com/office/drawing/2014/main" id="{FC0DCECD-45E5-1DBF-FC97-E81A0B151F95}"/>
              </a:ext>
            </a:extLst>
          </p:cNvPr>
          <p:cNvSpPr txBox="1"/>
          <p:nvPr/>
        </p:nvSpPr>
        <p:spPr>
          <a:xfrm>
            <a:off x="8582727" y="2813983"/>
            <a:ext cx="6113122" cy="523220"/>
          </a:xfrm>
          <a:prstGeom prst="rect">
            <a:avLst/>
          </a:prstGeom>
          <a:noFill/>
        </p:spPr>
        <p:txBody>
          <a:bodyPr wrap="square">
            <a:spAutoFit/>
          </a:bodyPr>
          <a:lstStyle/>
          <a:p>
            <a:r>
              <a:rPr lang="en-US" sz="2800" b="1" dirty="0">
                <a:latin typeface="Arial Black" panose="020B0A04020102020204" pitchFamily="34" charset="0"/>
              </a:rPr>
              <a:t>OUTPUT</a:t>
            </a:r>
            <a:endParaRPr lang="en-IN" sz="2800" b="1" dirty="0">
              <a:latin typeface="Arial Black" panose="020B0A04020102020204" pitchFamily="34" charset="0"/>
            </a:endParaRPr>
          </a:p>
        </p:txBody>
      </p:sp>
      <p:sp>
        <p:nvSpPr>
          <p:cNvPr id="2" name="TextBox 1">
            <a:extLst>
              <a:ext uri="{FF2B5EF4-FFF2-40B4-BE49-F238E27FC236}">
                <a16:creationId xmlns:a16="http://schemas.microsoft.com/office/drawing/2014/main" id="{1872E985-9BE0-423F-FDD6-B5B9EEB692F2}"/>
              </a:ext>
            </a:extLst>
          </p:cNvPr>
          <p:cNvSpPr txBox="1"/>
          <p:nvPr/>
        </p:nvSpPr>
        <p:spPr>
          <a:xfrm>
            <a:off x="307844" y="239841"/>
            <a:ext cx="12099533" cy="646331"/>
          </a:xfrm>
          <a:prstGeom prst="rect">
            <a:avLst/>
          </a:prstGeom>
          <a:noFill/>
        </p:spPr>
        <p:txBody>
          <a:bodyPr wrap="square" rtlCol="0">
            <a:spAutoFit/>
          </a:bodyPr>
          <a:lstStyle/>
          <a:p>
            <a:r>
              <a:rPr lang="en-IN" sz="3600" dirty="0">
                <a:latin typeface="Algerian" panose="04020705040A02060702" pitchFamily="82" charset="0"/>
              </a:rPr>
              <a:t>PLOTTING A BAR GRAPH USING GROUPBY FUNCTION</a:t>
            </a:r>
          </a:p>
        </p:txBody>
      </p:sp>
      <p:sp>
        <p:nvSpPr>
          <p:cNvPr id="6" name="TextBox 5">
            <a:extLst>
              <a:ext uri="{FF2B5EF4-FFF2-40B4-BE49-F238E27FC236}">
                <a16:creationId xmlns:a16="http://schemas.microsoft.com/office/drawing/2014/main" id="{336974BB-A1DB-9069-9908-D05B2BE40312}"/>
              </a:ext>
            </a:extLst>
          </p:cNvPr>
          <p:cNvSpPr txBox="1"/>
          <p:nvPr/>
        </p:nvSpPr>
        <p:spPr>
          <a:xfrm>
            <a:off x="226031" y="855394"/>
            <a:ext cx="11743361" cy="147732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rtl="0" fontAlgn="base"/>
            <a:r>
              <a:rPr lang="en-US" b="1" dirty="0">
                <a:solidFill>
                  <a:srgbClr val="273239"/>
                </a:solidFill>
                <a:highlight>
                  <a:srgbClr val="FFFFFF"/>
                </a:highlight>
                <a:latin typeface="Nunito" pitchFamily="2" charset="0"/>
              </a:rPr>
              <a:t>G</a:t>
            </a:r>
            <a:r>
              <a:rPr lang="en-US" b="1" i="0" dirty="0">
                <a:solidFill>
                  <a:srgbClr val="273239"/>
                </a:solidFill>
                <a:effectLst/>
                <a:highlight>
                  <a:srgbClr val="FFFFFF"/>
                </a:highlight>
                <a:latin typeface="Nunito" pitchFamily="2" charset="0"/>
              </a:rPr>
              <a:t>roupby</a:t>
            </a:r>
            <a:r>
              <a:rPr lang="en-US" b="0" i="0" dirty="0">
                <a:solidFill>
                  <a:srgbClr val="273239"/>
                </a:solidFill>
                <a:effectLst/>
                <a:highlight>
                  <a:srgbClr val="FFFFFF"/>
                </a:highlight>
                <a:latin typeface="Nunito" pitchFamily="2" charset="0"/>
              </a:rPr>
              <a:t> is used for grouping the data according to the categories and applying a function to the categories. It also helps to aggregate data efficiently. The Pandas groupby() is a very powerful function with a lot of variations. It makes the task of splitting the Dataframe over some criteria really easy and efficient.</a:t>
            </a:r>
          </a:p>
          <a:p>
            <a:br>
              <a:rPr lang="en-US" dirty="0"/>
            </a:br>
            <a:endParaRPr lang="en-IN" dirty="0"/>
          </a:p>
        </p:txBody>
      </p:sp>
    </p:spTree>
    <p:extLst>
      <p:ext uri="{BB962C8B-B14F-4D97-AF65-F5344CB8AC3E}">
        <p14:creationId xmlns:p14="http://schemas.microsoft.com/office/powerpoint/2010/main" val="134202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AEEA-9FC3-45BB-B02F-A54FBAD65481}"/>
              </a:ext>
            </a:extLst>
          </p:cNvPr>
          <p:cNvSpPr>
            <a:spLocks noGrp="1"/>
          </p:cNvSpPr>
          <p:nvPr>
            <p:ph type="title" idx="4294967295"/>
          </p:nvPr>
        </p:nvSpPr>
        <p:spPr>
          <a:xfrm>
            <a:off x="3174483" y="182156"/>
            <a:ext cx="8770937" cy="1560513"/>
          </a:xfrm>
        </p:spPr>
        <p:txBody>
          <a:bodyPr/>
          <a:lstStyle/>
          <a:p>
            <a:r>
              <a:rPr lang="en-IN" u="sng" dirty="0"/>
              <a:t>Pie Chart Implementation</a:t>
            </a:r>
            <a:br>
              <a:rPr lang="en-IN" u="sng" dirty="0"/>
            </a:br>
            <a:endParaRPr lang="en-IN" u="sng" dirty="0"/>
          </a:p>
        </p:txBody>
      </p:sp>
      <p:pic>
        <p:nvPicPr>
          <p:cNvPr id="4" name="Picture 3">
            <a:extLst>
              <a:ext uri="{FF2B5EF4-FFF2-40B4-BE49-F238E27FC236}">
                <a16:creationId xmlns:a16="http://schemas.microsoft.com/office/drawing/2014/main" id="{201B34C7-242F-34AE-DEE7-5D464CC736C0}"/>
              </a:ext>
            </a:extLst>
          </p:cNvPr>
          <p:cNvPicPr>
            <a:picLocks noChangeAspect="1"/>
          </p:cNvPicPr>
          <p:nvPr/>
        </p:nvPicPr>
        <p:blipFill rotWithShape="1">
          <a:blip r:embed="rId2">
            <a:extLst>
              <a:ext uri="{28A0092B-C50C-407E-A947-70E740481C1C}">
                <a14:useLocalDpi xmlns:a14="http://schemas.microsoft.com/office/drawing/2010/main" val="0"/>
              </a:ext>
            </a:extLst>
          </a:blip>
          <a:srcRect r="28742"/>
          <a:stretch/>
        </p:blipFill>
        <p:spPr>
          <a:xfrm>
            <a:off x="267128" y="4716249"/>
            <a:ext cx="5438934" cy="18786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AB8B0BF-626C-EA1D-3273-980B627B159F}"/>
              </a:ext>
            </a:extLst>
          </p:cNvPr>
          <p:cNvPicPr>
            <a:picLocks noChangeAspect="1"/>
          </p:cNvPicPr>
          <p:nvPr/>
        </p:nvPicPr>
        <p:blipFill rotWithShape="1">
          <a:blip r:embed="rId3">
            <a:extLst>
              <a:ext uri="{28A0092B-C50C-407E-A947-70E740481C1C}">
                <a14:useLocalDpi xmlns:a14="http://schemas.microsoft.com/office/drawing/2010/main" val="0"/>
              </a:ext>
            </a:extLst>
          </a:blip>
          <a:srcRect l="4580"/>
          <a:stretch/>
        </p:blipFill>
        <p:spPr>
          <a:xfrm>
            <a:off x="7880048" y="3741603"/>
            <a:ext cx="2763978" cy="28532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cxnSp>
        <p:nvCxnSpPr>
          <p:cNvPr id="5" name="Straight Connector 4">
            <a:extLst>
              <a:ext uri="{FF2B5EF4-FFF2-40B4-BE49-F238E27FC236}">
                <a16:creationId xmlns:a16="http://schemas.microsoft.com/office/drawing/2014/main" id="{511D223A-D289-328D-69D3-A66C32CEFDA1}"/>
              </a:ext>
            </a:extLst>
          </p:cNvPr>
          <p:cNvCxnSpPr>
            <a:cxnSpLocks/>
          </p:cNvCxnSpPr>
          <p:nvPr/>
        </p:nvCxnSpPr>
        <p:spPr>
          <a:xfrm>
            <a:off x="0" y="2852602"/>
            <a:ext cx="121920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744527-2931-141F-377D-84DF5C669E17}"/>
              </a:ext>
            </a:extLst>
          </p:cNvPr>
          <p:cNvCxnSpPr>
            <a:cxnSpLocks/>
          </p:cNvCxnSpPr>
          <p:nvPr/>
        </p:nvCxnSpPr>
        <p:spPr>
          <a:xfrm>
            <a:off x="5804899" y="2905780"/>
            <a:ext cx="0" cy="395222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7A412C-B4FA-A4EA-C711-90BA5A3DB8B8}"/>
              </a:ext>
            </a:extLst>
          </p:cNvPr>
          <p:cNvSpPr txBox="1"/>
          <p:nvPr/>
        </p:nvSpPr>
        <p:spPr>
          <a:xfrm>
            <a:off x="1535986" y="2905780"/>
            <a:ext cx="6113122" cy="646331"/>
          </a:xfrm>
          <a:prstGeom prst="rect">
            <a:avLst/>
          </a:prstGeom>
          <a:noFill/>
        </p:spPr>
        <p:txBody>
          <a:bodyPr wrap="square">
            <a:spAutoFit/>
          </a:bodyPr>
          <a:lstStyle/>
          <a:p>
            <a:r>
              <a:rPr lang="en-US" sz="3600" b="1" dirty="0">
                <a:latin typeface="Arial Black" panose="020B0A04020102020204" pitchFamily="34" charset="0"/>
              </a:rPr>
              <a:t>INPUT</a:t>
            </a:r>
            <a:endParaRPr lang="en-IN" sz="3600" b="1" dirty="0">
              <a:latin typeface="Arial Black" panose="020B0A04020102020204" pitchFamily="34" charset="0"/>
            </a:endParaRPr>
          </a:p>
        </p:txBody>
      </p:sp>
      <p:sp>
        <p:nvSpPr>
          <p:cNvPr id="12" name="TextBox 11">
            <a:extLst>
              <a:ext uri="{FF2B5EF4-FFF2-40B4-BE49-F238E27FC236}">
                <a16:creationId xmlns:a16="http://schemas.microsoft.com/office/drawing/2014/main" id="{91733533-9DD1-9050-9673-B7CFF34BAE6E}"/>
              </a:ext>
            </a:extLst>
          </p:cNvPr>
          <p:cNvSpPr txBox="1"/>
          <p:nvPr/>
        </p:nvSpPr>
        <p:spPr>
          <a:xfrm>
            <a:off x="8245011" y="2967335"/>
            <a:ext cx="6113122" cy="523220"/>
          </a:xfrm>
          <a:prstGeom prst="rect">
            <a:avLst/>
          </a:prstGeom>
          <a:noFill/>
        </p:spPr>
        <p:txBody>
          <a:bodyPr wrap="square">
            <a:spAutoFit/>
          </a:bodyPr>
          <a:lstStyle/>
          <a:p>
            <a:r>
              <a:rPr lang="en-US" sz="2800" b="1" dirty="0">
                <a:latin typeface="Arial Black" panose="020B0A04020102020204" pitchFamily="34" charset="0"/>
              </a:rPr>
              <a:t>OUTPUT</a:t>
            </a:r>
            <a:endParaRPr lang="en-IN" sz="2800" b="1" dirty="0">
              <a:latin typeface="Arial Black" panose="020B0A04020102020204" pitchFamily="34" charset="0"/>
            </a:endParaRPr>
          </a:p>
        </p:txBody>
      </p:sp>
      <p:sp>
        <p:nvSpPr>
          <p:cNvPr id="7" name="Rectangle 1">
            <a:extLst>
              <a:ext uri="{FF2B5EF4-FFF2-40B4-BE49-F238E27FC236}">
                <a16:creationId xmlns:a16="http://schemas.microsoft.com/office/drawing/2014/main" id="{6CE210BA-38BA-24B6-8C01-A28219EE8CFB}"/>
              </a:ext>
            </a:extLst>
          </p:cNvPr>
          <p:cNvSpPr>
            <a:spLocks noChangeArrowheads="1"/>
          </p:cNvSpPr>
          <p:nvPr/>
        </p:nvSpPr>
        <p:spPr bwMode="auto">
          <a:xfrm>
            <a:off x="0" y="1156583"/>
            <a:ext cx="12192000" cy="1015663"/>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b="1" dirty="0">
                <a:latin typeface="Arial Narrow" panose="020B0606020202030204" pitchFamily="34" charset="0"/>
              </a:rPr>
              <a:t>m</a:t>
            </a:r>
            <a:r>
              <a:rPr kumimoji="0" lang="en-US" altLang="en-US" b="1" i="0" strike="noStrike" cap="none" normalizeH="0" baseline="0" dirty="0">
                <a:ln>
                  <a:noFill/>
                </a:ln>
                <a:effectLst/>
                <a:latin typeface="Arial Narrow" panose="020B0606020202030204" pitchFamily="34" charset="0"/>
              </a:rPr>
              <a:t>atplotlib.pyplot.plot()</a:t>
            </a:r>
            <a:r>
              <a:rPr kumimoji="0" lang="en-US" altLang="en-US" b="1" i="0" strike="noStrike" cap="none" normalizeH="0" baseline="0" dirty="0">
                <a:ln>
                  <a:noFill/>
                </a:ln>
                <a:effectLst/>
                <a:latin typeface="Nunito" pitchFamily="2" charset="0"/>
              </a:rPr>
              <a:t> </a:t>
            </a:r>
            <a:r>
              <a:rPr kumimoji="0" lang="en-US" altLang="en-US" sz="1600" b="0" i="0" u="none" strike="noStrike" cap="none" normalizeH="0" baseline="0" dirty="0">
                <a:ln>
                  <a:noFill/>
                </a:ln>
                <a:effectLst/>
                <a:latin typeface="Nunito" pitchFamily="2" charset="0"/>
              </a:rPr>
              <a:t>function is a fundamental component of the Matplotlib library, specifically within the </a:t>
            </a:r>
            <a:r>
              <a:rPr kumimoji="0" lang="en-US" altLang="en-US" sz="1600" b="0" i="0" u="none" strike="noStrike" cap="none" normalizeH="0" baseline="0" dirty="0" err="1">
                <a:ln>
                  <a:noFill/>
                </a:ln>
                <a:effectLst/>
                <a:latin typeface="Nunito" pitchFamily="2" charset="0"/>
              </a:rPr>
              <a:t>Pyplot</a:t>
            </a:r>
            <a:r>
              <a:rPr kumimoji="0" lang="en-US" altLang="en-US" sz="1600" b="0" i="0" u="none" strike="noStrike" cap="none" normalizeH="0" baseline="0" dirty="0">
                <a:ln>
                  <a:noFill/>
                </a:ln>
                <a:effectLst/>
                <a:latin typeface="Nunito" pitchFamily="2" charset="0"/>
              </a:rPr>
              <a:t> module. It serves the purpose of generating a 2D hexagonal binning plot based on the given data points represented by the variables x and y. It connects data points with lines, allowing customization of the plot’s appearance through parameters such as line styles and markers. This versatile function is widely used for data visualization in various domains.</a:t>
            </a:r>
            <a:r>
              <a:rPr kumimoji="0" lang="en-US" altLang="en-US" sz="1000" b="0" i="0" u="none" strike="noStrike" cap="none" normalizeH="0" baseline="0" dirty="0">
                <a:ln>
                  <a:noFill/>
                </a:ln>
                <a:effectLst/>
              </a:rPr>
              <a:t> </a:t>
            </a:r>
            <a:endParaRPr kumimoji="0" lang="en-US" altLang="en-US" sz="2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25468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6CB1-B429-6D1F-C11F-BF30C40184B8}"/>
              </a:ext>
            </a:extLst>
          </p:cNvPr>
          <p:cNvSpPr>
            <a:spLocks noGrp="1"/>
          </p:cNvSpPr>
          <p:nvPr>
            <p:ph type="title" idx="4294967295"/>
          </p:nvPr>
        </p:nvSpPr>
        <p:spPr>
          <a:xfrm>
            <a:off x="0" y="-139700"/>
            <a:ext cx="9064625" cy="1560513"/>
          </a:xfrm>
        </p:spPr>
        <p:txBody>
          <a:bodyPr/>
          <a:lstStyle/>
          <a:p>
            <a:r>
              <a:rPr lang="en-IN" dirty="0"/>
              <a:t>Plotting A Bar Graph</a:t>
            </a:r>
          </a:p>
        </p:txBody>
      </p:sp>
      <p:pic>
        <p:nvPicPr>
          <p:cNvPr id="6" name="Picture 5">
            <a:extLst>
              <a:ext uri="{FF2B5EF4-FFF2-40B4-BE49-F238E27FC236}">
                <a16:creationId xmlns:a16="http://schemas.microsoft.com/office/drawing/2014/main" id="{9A1A9169-6FE6-C4D0-3837-CEC667072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5166"/>
            <a:ext cx="7355274" cy="27595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AutoShape 2" descr="Bar Graph Example | Free Template | FigJam">
            <a:extLst>
              <a:ext uri="{FF2B5EF4-FFF2-40B4-BE49-F238E27FC236}">
                <a16:creationId xmlns:a16="http://schemas.microsoft.com/office/drawing/2014/main" id="{D474E2ED-AFA5-CB0E-1F61-55E1E71496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2AF42198-279F-BE09-71DA-9B0DC33880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63492" y="0"/>
            <a:ext cx="2429214" cy="955497"/>
          </a:xfrm>
          <a:prstGeom prst="rect">
            <a:avLst/>
          </a:prstGeom>
        </p:spPr>
      </p:pic>
      <p:cxnSp>
        <p:nvCxnSpPr>
          <p:cNvPr id="5" name="Straight Connector 4">
            <a:extLst>
              <a:ext uri="{FF2B5EF4-FFF2-40B4-BE49-F238E27FC236}">
                <a16:creationId xmlns:a16="http://schemas.microsoft.com/office/drawing/2014/main" id="{93D995FF-9FD5-8BB6-BC27-3EAD4C2B32C6}"/>
              </a:ext>
            </a:extLst>
          </p:cNvPr>
          <p:cNvCxnSpPr>
            <a:cxnSpLocks/>
          </p:cNvCxnSpPr>
          <p:nvPr/>
        </p:nvCxnSpPr>
        <p:spPr>
          <a:xfrm flipV="1">
            <a:off x="0" y="954232"/>
            <a:ext cx="12133780" cy="863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0E08436-A917-738C-4232-CEF348572A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630" y="3010327"/>
            <a:ext cx="7291306" cy="38074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E92E94E-FB0A-7464-507F-0DC70414F6E4}"/>
              </a:ext>
            </a:extLst>
          </p:cNvPr>
          <p:cNvSpPr txBox="1"/>
          <p:nvPr/>
        </p:nvSpPr>
        <p:spPr>
          <a:xfrm>
            <a:off x="8302081" y="1627935"/>
            <a:ext cx="6944768" cy="646331"/>
          </a:xfrm>
          <a:prstGeom prst="rect">
            <a:avLst/>
          </a:prstGeom>
          <a:noFill/>
        </p:spPr>
        <p:txBody>
          <a:bodyPr wrap="square">
            <a:spAutoFit/>
          </a:bodyPr>
          <a:lstStyle/>
          <a:p>
            <a:r>
              <a:rPr lang="en-US" sz="3600" b="1" dirty="0">
                <a:latin typeface="Arial Black" panose="020B0A04020102020204" pitchFamily="34" charset="0"/>
              </a:rPr>
              <a:t>INPUT</a:t>
            </a:r>
            <a:endParaRPr lang="en-IN" sz="3600" b="1" dirty="0">
              <a:latin typeface="Arial Black" panose="020B0A04020102020204" pitchFamily="34" charset="0"/>
            </a:endParaRPr>
          </a:p>
        </p:txBody>
      </p:sp>
      <p:sp>
        <p:nvSpPr>
          <p:cNvPr id="10" name="TextBox 9">
            <a:extLst>
              <a:ext uri="{FF2B5EF4-FFF2-40B4-BE49-F238E27FC236}">
                <a16:creationId xmlns:a16="http://schemas.microsoft.com/office/drawing/2014/main" id="{90388423-ED51-1B8E-9DF9-7AA02AA3DE5F}"/>
              </a:ext>
            </a:extLst>
          </p:cNvPr>
          <p:cNvSpPr txBox="1"/>
          <p:nvPr/>
        </p:nvSpPr>
        <p:spPr>
          <a:xfrm>
            <a:off x="2354495" y="4522084"/>
            <a:ext cx="7787810" cy="523220"/>
          </a:xfrm>
          <a:prstGeom prst="rect">
            <a:avLst/>
          </a:prstGeom>
          <a:noFill/>
        </p:spPr>
        <p:txBody>
          <a:bodyPr wrap="square">
            <a:spAutoFit/>
          </a:bodyPr>
          <a:lstStyle/>
          <a:p>
            <a:r>
              <a:rPr lang="en-US" sz="2800" b="1" dirty="0">
                <a:latin typeface="Arial Black" panose="020B0A04020102020204" pitchFamily="34" charset="0"/>
              </a:rPr>
              <a:t>OUTPUT</a:t>
            </a:r>
            <a:endParaRPr lang="en-IN" sz="2800" b="1" dirty="0">
              <a:latin typeface="Arial Black" panose="020B0A04020102020204" pitchFamily="34" charset="0"/>
            </a:endParaRPr>
          </a:p>
        </p:txBody>
      </p:sp>
    </p:spTree>
    <p:extLst>
      <p:ext uri="{BB962C8B-B14F-4D97-AF65-F5344CB8AC3E}">
        <p14:creationId xmlns:p14="http://schemas.microsoft.com/office/powerpoint/2010/main" val="1516495477"/>
      </p:ext>
    </p:extLst>
  </p:cSld>
  <p:clrMapOvr>
    <a:overrideClrMapping bg1="dk1" tx1="lt1" bg2="dk2" tx2="lt2" accent1="accent1" accent2="accent2" accent3="accent3" accent4="accent4" accent5="accent5" accent6="accent6" hlink="hlink" folHlink="folHlink"/>
  </p:clrMapOvr>
</p:sld>
</file>

<file path=ppt/theme/_rels/theme13.xml.rels><?xml version="1.0" encoding="UTF-8" standalone="yes"?>
<Relationships xmlns="http://schemas.openxmlformats.org/package/2006/relationships"><Relationship Id="rId1" Type="http://schemas.openxmlformats.org/officeDocument/2006/relationships/image" Target="../media/image18.jpeg"/></Relationships>
</file>

<file path=ppt/theme/_rels/theme17.xml.rels><?xml version="1.0" encoding="UTF-8" standalone="yes"?>
<Relationships xmlns="http://schemas.openxmlformats.org/package/2006/relationships"><Relationship Id="rId1" Type="http://schemas.openxmlformats.org/officeDocument/2006/relationships/image" Target="../media/image20.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_rels/them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image" Target="../media/image9.jpeg"/></Relationships>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10.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ppt/theme/theme1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12.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1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14.xml><?xml version="1.0" encoding="utf-8"?>
<a:theme xmlns:a="http://schemas.openxmlformats.org/drawingml/2006/main" name="2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15.xml><?xml version="1.0" encoding="utf-8"?>
<a:theme xmlns:a="http://schemas.openxmlformats.org/drawingml/2006/main" name="1_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16.xml><?xml version="1.0" encoding="utf-8"?>
<a:theme xmlns:a="http://schemas.openxmlformats.org/drawingml/2006/main" name="1_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17.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5.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7.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EE8011"/>
      </a:accent1>
      <a:accent2>
        <a:srgbClr val="CEC079"/>
      </a:accent2>
      <a:accent3>
        <a:srgbClr val="93A569"/>
      </a:accent3>
      <a:accent4>
        <a:srgbClr val="69A58B"/>
      </a:accent4>
      <a:accent5>
        <a:srgbClr val="6DAABD"/>
      </a:accent5>
      <a:accent6>
        <a:srgbClr val="B24A4B"/>
      </a:accent6>
      <a:hlink>
        <a:srgbClr val="EE8E11"/>
      </a:hlink>
      <a:folHlink>
        <a:srgbClr val="BFAE7F"/>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686B1E04-F35C-4AB5-985D-0C358CA11055}"/>
    </a:ext>
  </a:extLst>
</a:theme>
</file>

<file path=ppt/theme/theme8.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9.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Override1.xml><?xml version="1.0" encoding="utf-8"?>
<a:themeOverride xmlns:a="http://schemas.openxmlformats.org/drawingml/2006/main">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themeOverride>
</file>

<file path=ppt/theme/themeOverride2.xml><?xml version="1.0" encoding="utf-8"?>
<a:themeOverride xmlns:a="http://schemas.openxmlformats.org/drawingml/2006/main">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themeOverride>
</file>

<file path=docProps/app.xml><?xml version="1.0" encoding="utf-8"?>
<Properties xmlns="http://schemas.openxmlformats.org/officeDocument/2006/extended-properties" xmlns:vt="http://schemas.openxmlformats.org/officeDocument/2006/docPropsVTypes">
  <Template>Feathered</Template>
  <TotalTime>314</TotalTime>
  <Words>568</Words>
  <Application>Microsoft Office PowerPoint</Application>
  <PresentationFormat>Widescreen</PresentationFormat>
  <Paragraphs>61</Paragraphs>
  <Slides>18</Slides>
  <Notes>1</Notes>
  <HiddenSlides>0</HiddenSlides>
  <MMClips>0</MMClips>
  <ScaleCrop>false</ScaleCrop>
  <HeadingPairs>
    <vt:vector size="6" baseType="variant">
      <vt:variant>
        <vt:lpstr>Fonts Used</vt:lpstr>
      </vt:variant>
      <vt:variant>
        <vt:i4>18</vt:i4>
      </vt:variant>
      <vt:variant>
        <vt:lpstr>Theme</vt:lpstr>
      </vt:variant>
      <vt:variant>
        <vt:i4>17</vt:i4>
      </vt:variant>
      <vt:variant>
        <vt:lpstr>Slide Titles</vt:lpstr>
      </vt:variant>
      <vt:variant>
        <vt:i4>18</vt:i4>
      </vt:variant>
    </vt:vector>
  </HeadingPairs>
  <TitlesOfParts>
    <vt:vector size="53" baseType="lpstr">
      <vt:lpstr>Algerian</vt:lpstr>
      <vt:lpstr>Arial</vt:lpstr>
      <vt:lpstr>Arial Black</vt:lpstr>
      <vt:lpstr>Arial Narrow</vt:lpstr>
      <vt:lpstr>Arial Rounded MT Bold</vt:lpstr>
      <vt:lpstr>Calibri</vt:lpstr>
      <vt:lpstr>Century Gothic</vt:lpstr>
      <vt:lpstr>Century Schoolbook</vt:lpstr>
      <vt:lpstr>Corbel</vt:lpstr>
      <vt:lpstr>Gill Sans MT</vt:lpstr>
      <vt:lpstr>Impact</vt:lpstr>
      <vt:lpstr>Inter</vt:lpstr>
      <vt:lpstr>MS Shell Dlg 2</vt:lpstr>
      <vt:lpstr>Nunito</vt:lpstr>
      <vt:lpstr>Trebuchet MS</vt:lpstr>
      <vt:lpstr>Tw Cen MT</vt:lpstr>
      <vt:lpstr>Wingdings</vt:lpstr>
      <vt:lpstr>Wingdings 3</vt:lpstr>
      <vt:lpstr>Feathered</vt:lpstr>
      <vt:lpstr>Gallery</vt:lpstr>
      <vt:lpstr>Ion</vt:lpstr>
      <vt:lpstr>Banded</vt:lpstr>
      <vt:lpstr>Depth</vt:lpstr>
      <vt:lpstr>Facet</vt:lpstr>
      <vt:lpstr>Main Event</vt:lpstr>
      <vt:lpstr>1_Gallery</vt:lpstr>
      <vt:lpstr>Berlin</vt:lpstr>
      <vt:lpstr>Droplet</vt:lpstr>
      <vt:lpstr>Wisp</vt:lpstr>
      <vt:lpstr>Basis</vt:lpstr>
      <vt:lpstr>Mesh</vt:lpstr>
      <vt:lpstr>2_Depth</vt:lpstr>
      <vt:lpstr>1_Basis</vt:lpstr>
      <vt:lpstr>1_Depth</vt:lpstr>
      <vt:lpstr>Madison</vt:lpstr>
      <vt:lpstr>Student Performance Data Analysis</vt:lpstr>
      <vt:lpstr>INTRODUCTION</vt:lpstr>
      <vt:lpstr>Read csv file</vt:lpstr>
      <vt:lpstr>PowerPoint Presentation</vt:lpstr>
      <vt:lpstr>PowerPoint Presentation</vt:lpstr>
      <vt:lpstr>Round off :-</vt:lpstr>
      <vt:lpstr>PowerPoint Presentation</vt:lpstr>
      <vt:lpstr>Pie Chart Implementation </vt:lpstr>
      <vt:lpstr>Plotting A Bar Graph</vt:lpstr>
      <vt:lpstr>Horizontal Bar Graph</vt:lpstr>
      <vt:lpstr>PowerPoint Presentation</vt:lpstr>
      <vt:lpstr>Relation between Study Time Weekly and GPA </vt:lpstr>
      <vt:lpstr>PowerPoint Presentation</vt:lpstr>
      <vt:lpstr>Adding Grade Class to the GPA and Final Dataframe with correct and Predicted</vt:lpstr>
      <vt:lpstr>PowerPoint Presentation</vt:lpstr>
      <vt:lpstr>PowerPoint Presentation</vt:lpstr>
      <vt:lpstr>        Histogram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payal kalan</dc:creator>
  <cp:lastModifiedBy>ayush chauhan</cp:lastModifiedBy>
  <cp:revision>53</cp:revision>
  <dcterms:created xsi:type="dcterms:W3CDTF">2024-07-29T07:22:14Z</dcterms:created>
  <dcterms:modified xsi:type="dcterms:W3CDTF">2024-07-30T05:45:26Z</dcterms:modified>
</cp:coreProperties>
</file>